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tiff" ContentType="image/tif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tl="1" removePersonalInfoOnSave="1" saveSubsetFonts="1">
  <p:sldMasterIdLst>
    <p:sldMasterId id="2147483648" r:id="rId1"/>
  </p:sldMasterIdLst>
  <p:notesMasterIdLst>
    <p:notesMasterId r:id="rId119"/>
  </p:notesMasterIdLst>
  <p:sldIdLst>
    <p:sldId id="257" r:id="rId2"/>
    <p:sldId id="362" r:id="rId3"/>
    <p:sldId id="333" r:id="rId4"/>
    <p:sldId id="381" r:id="rId5"/>
    <p:sldId id="357" r:id="rId6"/>
    <p:sldId id="363" r:id="rId7"/>
    <p:sldId id="337" r:id="rId8"/>
    <p:sldId id="258" r:id="rId9"/>
    <p:sldId id="349" r:id="rId10"/>
    <p:sldId id="259" r:id="rId11"/>
    <p:sldId id="364" r:id="rId12"/>
    <p:sldId id="338" r:id="rId13"/>
    <p:sldId id="365" r:id="rId14"/>
    <p:sldId id="260" r:id="rId15"/>
    <p:sldId id="261" r:id="rId16"/>
    <p:sldId id="366" r:id="rId17"/>
    <p:sldId id="263" r:id="rId18"/>
    <p:sldId id="343" r:id="rId19"/>
    <p:sldId id="387" r:id="rId20"/>
    <p:sldId id="339" r:id="rId21"/>
    <p:sldId id="351" r:id="rId22"/>
    <p:sldId id="340" r:id="rId23"/>
    <p:sldId id="367" r:id="rId24"/>
    <p:sldId id="368" r:id="rId25"/>
    <p:sldId id="344" r:id="rId26"/>
    <p:sldId id="384" r:id="rId27"/>
    <p:sldId id="382" r:id="rId28"/>
    <p:sldId id="345" r:id="rId29"/>
    <p:sldId id="390" r:id="rId30"/>
    <p:sldId id="369" r:id="rId31"/>
    <p:sldId id="370" r:id="rId32"/>
    <p:sldId id="371" r:id="rId33"/>
    <p:sldId id="374" r:id="rId34"/>
    <p:sldId id="353" r:id="rId35"/>
    <p:sldId id="377" r:id="rId36"/>
    <p:sldId id="341" r:id="rId37"/>
    <p:sldId id="348" r:id="rId38"/>
    <p:sldId id="376" r:id="rId39"/>
    <p:sldId id="373" r:id="rId40"/>
    <p:sldId id="391" r:id="rId41"/>
    <p:sldId id="380" r:id="rId42"/>
    <p:sldId id="347" r:id="rId43"/>
    <p:sldId id="262" r:id="rId44"/>
    <p:sldId id="346" r:id="rId45"/>
    <p:sldId id="352" r:id="rId46"/>
    <p:sldId id="354" r:id="rId47"/>
    <p:sldId id="355" r:id="rId48"/>
    <p:sldId id="372" r:id="rId49"/>
    <p:sldId id="361" r:id="rId50"/>
    <p:sldId id="379" r:id="rId51"/>
    <p:sldId id="385" r:id="rId52"/>
    <p:sldId id="386" r:id="rId53"/>
    <p:sldId id="388" r:id="rId54"/>
    <p:sldId id="392" r:id="rId55"/>
    <p:sldId id="393" r:id="rId56"/>
    <p:sldId id="394" r:id="rId57"/>
    <p:sldId id="395" r:id="rId58"/>
    <p:sldId id="396" r:id="rId59"/>
    <p:sldId id="397" r:id="rId60"/>
    <p:sldId id="398" r:id="rId61"/>
    <p:sldId id="399" r:id="rId62"/>
    <p:sldId id="400" r:id="rId63"/>
    <p:sldId id="401" r:id="rId64"/>
    <p:sldId id="402" r:id="rId65"/>
    <p:sldId id="403" r:id="rId66"/>
    <p:sldId id="404" r:id="rId67"/>
    <p:sldId id="405" r:id="rId68"/>
    <p:sldId id="265" r:id="rId69"/>
    <p:sldId id="267" r:id="rId70"/>
    <p:sldId id="389" r:id="rId71"/>
    <p:sldId id="266" r:id="rId72"/>
    <p:sldId id="268" r:id="rId73"/>
    <p:sldId id="359" r:id="rId74"/>
    <p:sldId id="350" r:id="rId75"/>
    <p:sldId id="269" r:id="rId76"/>
    <p:sldId id="321" r:id="rId77"/>
    <p:sldId id="294" r:id="rId78"/>
    <p:sldId id="342" r:id="rId79"/>
    <p:sldId id="356" r:id="rId80"/>
    <p:sldId id="358" r:id="rId81"/>
    <p:sldId id="271" r:id="rId82"/>
    <p:sldId id="272" r:id="rId83"/>
    <p:sldId id="274" r:id="rId84"/>
    <p:sldId id="295" r:id="rId85"/>
    <p:sldId id="322" r:id="rId86"/>
    <p:sldId id="296" r:id="rId87"/>
    <p:sldId id="273" r:id="rId88"/>
    <p:sldId id="298" r:id="rId89"/>
    <p:sldId id="299" r:id="rId90"/>
    <p:sldId id="297" r:id="rId91"/>
    <p:sldId id="300" r:id="rId92"/>
    <p:sldId id="301" r:id="rId93"/>
    <p:sldId id="275" r:id="rId94"/>
    <p:sldId id="276" r:id="rId95"/>
    <p:sldId id="277" r:id="rId96"/>
    <p:sldId id="278" r:id="rId97"/>
    <p:sldId id="279" r:id="rId98"/>
    <p:sldId id="280" r:id="rId99"/>
    <p:sldId id="281" r:id="rId100"/>
    <p:sldId id="283" r:id="rId101"/>
    <p:sldId id="332" r:id="rId102"/>
    <p:sldId id="284" r:id="rId103"/>
    <p:sldId id="285" r:id="rId104"/>
    <p:sldId id="290" r:id="rId105"/>
    <p:sldId id="286" r:id="rId106"/>
    <p:sldId id="287" r:id="rId107"/>
    <p:sldId id="328" r:id="rId108"/>
    <p:sldId id="329" r:id="rId109"/>
    <p:sldId id="330" r:id="rId110"/>
    <p:sldId id="331" r:id="rId111"/>
    <p:sldId id="320" r:id="rId112"/>
    <p:sldId id="291" r:id="rId113"/>
    <p:sldId id="406" r:id="rId114"/>
    <p:sldId id="407" r:id="rId115"/>
    <p:sldId id="408" r:id="rId116"/>
    <p:sldId id="409" r:id="rId117"/>
    <p:sldId id="334" r:id="rId118"/>
  </p:sldIdLst>
  <p:sldSz cx="9144000" cy="6858000" type="screen4x3"/>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1041" autoAdjust="0"/>
    <p:restoredTop sz="84381" autoAdjust="0"/>
  </p:normalViewPr>
  <p:slideViewPr>
    <p:cSldViewPr>
      <p:cViewPr varScale="1">
        <p:scale>
          <a:sx n="84" d="100"/>
          <a:sy n="84" d="100"/>
        </p:scale>
        <p:origin x="1200" y="82"/>
      </p:cViewPr>
      <p:guideLst>
        <p:guide orient="horz" pos="2160"/>
        <p:guide pos="2880"/>
      </p:guideLst>
    </p:cSldViewPr>
  </p:slideViewPr>
  <p:notesTextViewPr>
    <p:cViewPr>
      <p:scale>
        <a:sx n="3" d="2"/>
        <a:sy n="3" d="2"/>
      </p:scale>
      <p:origin x="0" y="0"/>
    </p:cViewPr>
  </p:notesTextViewPr>
  <p:sorterViewPr>
    <p:cViewPr varScale="1">
      <p:scale>
        <a:sx n="100" d="100"/>
        <a:sy n="100" d="100"/>
      </p:scale>
      <p:origin x="0" y="-7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87DB8B-24A9-4015-A7D1-9EA6AC7AFB00}" type="doc">
      <dgm:prSet loTypeId="urn:microsoft.com/office/officeart/2005/8/layout/hChevron3" loCatId="process" qsTypeId="urn:microsoft.com/office/officeart/2005/8/quickstyle/3d4" qsCatId="3D" csTypeId="urn:microsoft.com/office/officeart/2005/8/colors/accent4_2" csCatId="accent4" phldr="1"/>
      <dgm:spPr/>
      <dgm:t>
        <a:bodyPr/>
        <a:lstStyle/>
        <a:p>
          <a:endParaRPr lang="en-US"/>
        </a:p>
      </dgm:t>
    </dgm:pt>
    <dgm:pt modelId="{A498123E-0CD9-4B41-8589-57319050D095}">
      <dgm:prSet custT="1"/>
      <dgm:spPr/>
      <dgm:t>
        <a:bodyPr lIns="0" tIns="0" rIns="0" bIns="0"/>
        <a:lstStyle/>
        <a:p>
          <a:pPr rtl="0"/>
          <a:r>
            <a:rPr lang="en-US" sz="950" b="1" dirty="0" smtClean="0">
              <a:effectLst/>
            </a:rPr>
            <a:t>2009  OPERATION AURORA</a:t>
          </a:r>
          <a:endParaRPr lang="en-US" sz="950" b="1" dirty="0">
            <a:effectLst/>
          </a:endParaRPr>
        </a:p>
      </dgm:t>
    </dgm:pt>
    <dgm:pt modelId="{763D3C9D-CD9E-461E-B48A-A45C01BF0692}" type="parTrans" cxnId="{8824D838-F761-4843-9BD7-F13FC9600D8B}">
      <dgm:prSet/>
      <dgm:spPr/>
      <dgm:t>
        <a:bodyPr/>
        <a:lstStyle/>
        <a:p>
          <a:pPr rtl="0"/>
          <a:endParaRPr lang="en-US" sz="1000" b="1"/>
        </a:p>
      </dgm:t>
    </dgm:pt>
    <dgm:pt modelId="{4CE8F243-7AE8-4221-AC2F-6CE3CD1B625A}" type="sibTrans" cxnId="{8824D838-F761-4843-9BD7-F13FC9600D8B}">
      <dgm:prSet/>
      <dgm:spPr/>
      <dgm:t>
        <a:bodyPr/>
        <a:lstStyle/>
        <a:p>
          <a:pPr rtl="0"/>
          <a:endParaRPr lang="en-US" sz="1000" b="1">
            <a:effectLst/>
          </a:endParaRPr>
        </a:p>
      </dgm:t>
    </dgm:pt>
    <dgm:pt modelId="{07B212F7-DE5E-4438-9AB4-8607A9F895C3}">
      <dgm:prSet custT="1"/>
      <dgm:spPr/>
      <dgm:t>
        <a:bodyPr/>
        <a:lstStyle/>
        <a:p>
          <a:pPr rtl="0"/>
          <a:r>
            <a:rPr lang="en-US" sz="1000" b="1" dirty="0" smtClean="0">
              <a:effectLst/>
            </a:rPr>
            <a:t>2010  NASDAQ</a:t>
          </a:r>
          <a:endParaRPr lang="en-US" sz="1000" b="1" dirty="0">
            <a:effectLst/>
          </a:endParaRPr>
        </a:p>
      </dgm:t>
    </dgm:pt>
    <dgm:pt modelId="{8418C725-A369-4F05-822C-D294174BCF64}" type="parTrans" cxnId="{7882BFC8-D566-4770-8580-D90F57B1CB0D}">
      <dgm:prSet/>
      <dgm:spPr/>
      <dgm:t>
        <a:bodyPr/>
        <a:lstStyle/>
        <a:p>
          <a:pPr rtl="0"/>
          <a:endParaRPr lang="en-US" sz="1000" b="1"/>
        </a:p>
      </dgm:t>
    </dgm:pt>
    <dgm:pt modelId="{D35E169D-95B0-4C37-B2F3-452FB4C88C7A}" type="sibTrans" cxnId="{7882BFC8-D566-4770-8580-D90F57B1CB0D}">
      <dgm:prSet/>
      <dgm:spPr/>
      <dgm:t>
        <a:bodyPr/>
        <a:lstStyle/>
        <a:p>
          <a:pPr rtl="0"/>
          <a:endParaRPr lang="en-US" sz="1000" b="1">
            <a:effectLst/>
          </a:endParaRPr>
        </a:p>
      </dgm:t>
    </dgm:pt>
    <dgm:pt modelId="{AF7A8D32-C1AB-4FD1-99CD-6C486F1F171D}">
      <dgm:prSet custT="1"/>
      <dgm:spPr/>
      <dgm:t>
        <a:bodyPr/>
        <a:lstStyle/>
        <a:p>
          <a:pPr rtl="0"/>
          <a:r>
            <a:rPr lang="en-US" sz="1000" b="1" dirty="0" smtClean="0">
              <a:effectLst/>
            </a:rPr>
            <a:t>2010 STUXNET</a:t>
          </a:r>
          <a:endParaRPr lang="en-US" sz="1000" b="1" dirty="0">
            <a:effectLst/>
          </a:endParaRPr>
        </a:p>
      </dgm:t>
    </dgm:pt>
    <dgm:pt modelId="{00F5294E-6DC7-4EE2-8ADF-3EE7CC096204}" type="parTrans" cxnId="{26C602CF-744A-4E4F-B7CF-C5BAFE6108A3}">
      <dgm:prSet/>
      <dgm:spPr/>
      <dgm:t>
        <a:bodyPr/>
        <a:lstStyle/>
        <a:p>
          <a:pPr rtl="0"/>
          <a:endParaRPr lang="en-US" sz="1000" b="1"/>
        </a:p>
      </dgm:t>
    </dgm:pt>
    <dgm:pt modelId="{09A02CCE-5306-4B78-BFAF-B499A4E2FE4D}" type="sibTrans" cxnId="{26C602CF-744A-4E4F-B7CF-C5BAFE6108A3}">
      <dgm:prSet/>
      <dgm:spPr/>
      <dgm:t>
        <a:bodyPr/>
        <a:lstStyle/>
        <a:p>
          <a:pPr rtl="0"/>
          <a:endParaRPr lang="en-US" sz="1000" b="1">
            <a:effectLst/>
          </a:endParaRPr>
        </a:p>
      </dgm:t>
    </dgm:pt>
    <dgm:pt modelId="{CA27EA1E-6951-431C-8FF7-EFF0CCDDC0AF}">
      <dgm:prSet custT="1"/>
      <dgm:spPr/>
      <dgm:t>
        <a:bodyPr/>
        <a:lstStyle/>
        <a:p>
          <a:pPr rtl="0"/>
          <a:r>
            <a:rPr lang="en-US" sz="1000" b="1" dirty="0" smtClean="0">
              <a:effectLst/>
            </a:rPr>
            <a:t>2011 SONY</a:t>
          </a:r>
          <a:endParaRPr lang="en-US" sz="1000" b="1" dirty="0">
            <a:effectLst/>
          </a:endParaRPr>
        </a:p>
      </dgm:t>
    </dgm:pt>
    <dgm:pt modelId="{54A3F176-7DDC-4321-B3AA-75C86F51CF25}" type="parTrans" cxnId="{E2513123-904F-487E-80D7-1CE98C1DA4F5}">
      <dgm:prSet/>
      <dgm:spPr/>
      <dgm:t>
        <a:bodyPr/>
        <a:lstStyle/>
        <a:p>
          <a:pPr rtl="0"/>
          <a:endParaRPr lang="he-IL" sz="1000" b="1"/>
        </a:p>
      </dgm:t>
    </dgm:pt>
    <dgm:pt modelId="{A23C3082-9DE3-47BA-9E71-B16633C4C07E}" type="sibTrans" cxnId="{E2513123-904F-487E-80D7-1CE98C1DA4F5}">
      <dgm:prSet/>
      <dgm:spPr/>
      <dgm:t>
        <a:bodyPr/>
        <a:lstStyle/>
        <a:p>
          <a:pPr rtl="0"/>
          <a:endParaRPr lang="he-IL" sz="1000" b="1">
            <a:effectLst/>
          </a:endParaRPr>
        </a:p>
      </dgm:t>
    </dgm:pt>
    <dgm:pt modelId="{E5CEDECC-F6CA-4CA4-86E4-7496F87E1DFB}">
      <dgm:prSet custT="1"/>
      <dgm:spPr/>
      <dgm:t>
        <a:bodyPr/>
        <a:lstStyle/>
        <a:p>
          <a:pPr rtl="0"/>
          <a:r>
            <a:rPr lang="en-US" sz="1000" b="1" dirty="0" smtClean="0">
              <a:effectLst/>
            </a:rPr>
            <a:t>2011 </a:t>
          </a:r>
          <a:br>
            <a:rPr lang="en-US" sz="1000" b="1" dirty="0" smtClean="0">
              <a:effectLst/>
            </a:rPr>
          </a:br>
          <a:r>
            <a:rPr lang="en-US" sz="1000" b="1" dirty="0" smtClean="0">
              <a:effectLst/>
            </a:rPr>
            <a:t>LOCKHEED MARTIN</a:t>
          </a:r>
          <a:endParaRPr lang="en-US" sz="1000" b="1" dirty="0">
            <a:effectLst/>
          </a:endParaRPr>
        </a:p>
      </dgm:t>
    </dgm:pt>
    <dgm:pt modelId="{890D6979-4DF9-45C3-81BB-E4EDAADC032A}" type="parTrans" cxnId="{11B6E977-A9A1-4A59-9AB5-94B36DCB1F7C}">
      <dgm:prSet/>
      <dgm:spPr/>
      <dgm:t>
        <a:bodyPr/>
        <a:lstStyle/>
        <a:p>
          <a:pPr rtl="0"/>
          <a:endParaRPr lang="he-IL" sz="1000" b="1"/>
        </a:p>
      </dgm:t>
    </dgm:pt>
    <dgm:pt modelId="{92A261B2-702A-4E36-BFC7-B5FAF5ABF353}" type="sibTrans" cxnId="{11B6E977-A9A1-4A59-9AB5-94B36DCB1F7C}">
      <dgm:prSet/>
      <dgm:spPr/>
      <dgm:t>
        <a:bodyPr/>
        <a:lstStyle/>
        <a:p>
          <a:pPr rtl="0"/>
          <a:endParaRPr lang="he-IL" sz="1000" b="1"/>
        </a:p>
      </dgm:t>
    </dgm:pt>
    <dgm:pt modelId="{E2FFA393-78C0-43ED-A472-1D6A6DB8D612}">
      <dgm:prSet custT="1"/>
      <dgm:spPr/>
      <dgm:t>
        <a:bodyPr lIns="0" tIns="0" rIns="0" bIns="0"/>
        <a:lstStyle/>
        <a:p>
          <a:pPr rtl="0"/>
          <a:r>
            <a:rPr lang="en-US" sz="1000" b="1" dirty="0" smtClean="0">
              <a:effectLst/>
            </a:rPr>
            <a:t>2008 </a:t>
          </a:r>
          <a:br>
            <a:rPr lang="en-US" sz="1000" b="1" dirty="0" smtClean="0">
              <a:effectLst/>
            </a:rPr>
          </a:br>
          <a:r>
            <a:rPr lang="en-US" sz="1000" b="1" dirty="0" smtClean="0">
              <a:effectLst/>
            </a:rPr>
            <a:t>GHOSTNET</a:t>
          </a:r>
          <a:endParaRPr lang="en-US" sz="1000" b="1" dirty="0">
            <a:effectLst/>
          </a:endParaRPr>
        </a:p>
      </dgm:t>
    </dgm:pt>
    <dgm:pt modelId="{C23BBC27-AAD1-4E59-878F-7C7825696159}" type="parTrans" cxnId="{80FED20F-538C-4EC0-AD55-D20F5BBBFEA8}">
      <dgm:prSet/>
      <dgm:spPr/>
      <dgm:t>
        <a:bodyPr/>
        <a:lstStyle/>
        <a:p>
          <a:pPr rtl="0"/>
          <a:endParaRPr lang="he-IL" sz="1000" b="1"/>
        </a:p>
      </dgm:t>
    </dgm:pt>
    <dgm:pt modelId="{4F356C87-D6ED-4AC9-AEF9-36A591FD436C}" type="sibTrans" cxnId="{80FED20F-538C-4EC0-AD55-D20F5BBBFEA8}">
      <dgm:prSet/>
      <dgm:spPr/>
      <dgm:t>
        <a:bodyPr/>
        <a:lstStyle/>
        <a:p>
          <a:pPr rtl="0"/>
          <a:endParaRPr lang="he-IL" sz="1000" b="1">
            <a:effectLst/>
          </a:endParaRPr>
        </a:p>
      </dgm:t>
    </dgm:pt>
    <dgm:pt modelId="{AE358018-F28E-4E20-AEB5-643592B18D1E}">
      <dgm:prSet custT="1"/>
      <dgm:spPr/>
      <dgm:t>
        <a:bodyPr/>
        <a:lstStyle/>
        <a:p>
          <a:r>
            <a:rPr lang="en-US" sz="1000" b="1" dirty="0" smtClean="0"/>
            <a:t>2007 ESTONIA</a:t>
          </a:r>
          <a:endParaRPr lang="en-US" sz="1000" b="1" dirty="0"/>
        </a:p>
      </dgm:t>
    </dgm:pt>
    <dgm:pt modelId="{9E1F8459-B6E0-4B69-B7DC-919513003E8F}" type="parTrans" cxnId="{41D88FF5-7188-4CB5-9E52-A14AF8C6D700}">
      <dgm:prSet/>
      <dgm:spPr/>
      <dgm:t>
        <a:bodyPr/>
        <a:lstStyle/>
        <a:p>
          <a:endParaRPr lang="en-US" sz="1000" b="1"/>
        </a:p>
      </dgm:t>
    </dgm:pt>
    <dgm:pt modelId="{9B5C49D4-BDF0-4257-866E-6E697020F115}" type="sibTrans" cxnId="{41D88FF5-7188-4CB5-9E52-A14AF8C6D700}">
      <dgm:prSet/>
      <dgm:spPr/>
      <dgm:t>
        <a:bodyPr/>
        <a:lstStyle/>
        <a:p>
          <a:endParaRPr lang="en-US" sz="1000" b="1"/>
        </a:p>
      </dgm:t>
    </dgm:pt>
    <dgm:pt modelId="{A1B68762-5884-45CE-A45D-BF9E43B91DF7}">
      <dgm:prSet custT="1"/>
      <dgm:spPr/>
      <dgm:t>
        <a:bodyPr/>
        <a:lstStyle/>
        <a:p>
          <a:r>
            <a:rPr lang="en-US" sz="1000" b="1" dirty="0" smtClean="0"/>
            <a:t>2012 FLAME</a:t>
          </a:r>
          <a:endParaRPr lang="en-US" sz="1000" b="1" dirty="0"/>
        </a:p>
      </dgm:t>
    </dgm:pt>
    <dgm:pt modelId="{38D98258-438A-4B7E-97FB-1EE961CC8DE0}" type="parTrans" cxnId="{128AFDD1-0A9D-4667-94B1-82EFD0DBEA50}">
      <dgm:prSet/>
      <dgm:spPr/>
      <dgm:t>
        <a:bodyPr/>
        <a:lstStyle/>
        <a:p>
          <a:endParaRPr lang="en-US" sz="1000"/>
        </a:p>
      </dgm:t>
    </dgm:pt>
    <dgm:pt modelId="{8A87C314-CEBD-4C42-8075-EB2615F6AF45}" type="sibTrans" cxnId="{128AFDD1-0A9D-4667-94B1-82EFD0DBEA50}">
      <dgm:prSet/>
      <dgm:spPr/>
      <dgm:t>
        <a:bodyPr/>
        <a:lstStyle/>
        <a:p>
          <a:endParaRPr lang="en-US" sz="1000"/>
        </a:p>
      </dgm:t>
    </dgm:pt>
    <dgm:pt modelId="{E59482AB-932F-42D1-B776-B0F29D8B9F7E}">
      <dgm:prSet/>
      <dgm:spPr/>
      <dgm:t>
        <a:bodyPr/>
        <a:lstStyle/>
        <a:p>
          <a:r>
            <a:rPr lang="en-US" b="1" dirty="0" smtClean="0"/>
            <a:t>2012</a:t>
          </a:r>
        </a:p>
        <a:p>
          <a:r>
            <a:rPr lang="en-US" b="1" dirty="0" smtClean="0"/>
            <a:t>US BANKS</a:t>
          </a:r>
          <a:endParaRPr lang="en-US" b="1" dirty="0"/>
        </a:p>
      </dgm:t>
    </dgm:pt>
    <dgm:pt modelId="{1BD77E8C-95C9-43AF-9933-D2B5A6081AD7}" type="parTrans" cxnId="{4A57E3F8-1E6A-40E5-8E69-AED99221E4FB}">
      <dgm:prSet/>
      <dgm:spPr/>
      <dgm:t>
        <a:bodyPr/>
        <a:lstStyle/>
        <a:p>
          <a:endParaRPr lang="en-US"/>
        </a:p>
      </dgm:t>
    </dgm:pt>
    <dgm:pt modelId="{CB5E486C-BE0A-40B3-8FD4-E92BF454CBF9}" type="sibTrans" cxnId="{4A57E3F8-1E6A-40E5-8E69-AED99221E4FB}">
      <dgm:prSet/>
      <dgm:spPr/>
      <dgm:t>
        <a:bodyPr/>
        <a:lstStyle/>
        <a:p>
          <a:endParaRPr lang="en-US"/>
        </a:p>
      </dgm:t>
    </dgm:pt>
    <dgm:pt modelId="{AA04C786-158E-4FE2-958B-1DC84C2A16D0}" type="pres">
      <dgm:prSet presAssocID="{4E87DB8B-24A9-4015-A7D1-9EA6AC7AFB00}" presName="Name0" presStyleCnt="0">
        <dgm:presLayoutVars>
          <dgm:dir/>
          <dgm:resizeHandles val="exact"/>
        </dgm:presLayoutVars>
      </dgm:prSet>
      <dgm:spPr/>
      <dgm:t>
        <a:bodyPr/>
        <a:lstStyle/>
        <a:p>
          <a:pPr rtl="1"/>
          <a:endParaRPr lang="he-IL"/>
        </a:p>
      </dgm:t>
    </dgm:pt>
    <dgm:pt modelId="{CB954F70-EE74-4896-BE26-40A6CCDF9C71}" type="pres">
      <dgm:prSet presAssocID="{AE358018-F28E-4E20-AEB5-643592B18D1E}" presName="parTxOnly" presStyleLbl="node1" presStyleIdx="0" presStyleCnt="9">
        <dgm:presLayoutVars>
          <dgm:bulletEnabled val="1"/>
        </dgm:presLayoutVars>
      </dgm:prSet>
      <dgm:spPr/>
      <dgm:t>
        <a:bodyPr/>
        <a:lstStyle/>
        <a:p>
          <a:endParaRPr lang="en-US"/>
        </a:p>
      </dgm:t>
    </dgm:pt>
    <dgm:pt modelId="{FE736387-6579-4506-A78D-6E6D92F90F65}" type="pres">
      <dgm:prSet presAssocID="{9B5C49D4-BDF0-4257-866E-6E697020F115}" presName="parSpace" presStyleCnt="0"/>
      <dgm:spPr/>
    </dgm:pt>
    <dgm:pt modelId="{E5076842-2B57-4033-A096-3DC699AB4A66}" type="pres">
      <dgm:prSet presAssocID="{E2FFA393-78C0-43ED-A472-1D6A6DB8D612}" presName="parTxOnly" presStyleLbl="node1" presStyleIdx="1" presStyleCnt="9">
        <dgm:presLayoutVars>
          <dgm:bulletEnabled val="1"/>
        </dgm:presLayoutVars>
      </dgm:prSet>
      <dgm:spPr/>
      <dgm:t>
        <a:bodyPr/>
        <a:lstStyle/>
        <a:p>
          <a:pPr rtl="1"/>
          <a:endParaRPr lang="he-IL"/>
        </a:p>
      </dgm:t>
    </dgm:pt>
    <dgm:pt modelId="{179E90A6-4BFD-41EF-8C69-86448DCB27F9}" type="pres">
      <dgm:prSet presAssocID="{4F356C87-D6ED-4AC9-AEF9-36A591FD436C}" presName="parSpace" presStyleCnt="0"/>
      <dgm:spPr/>
      <dgm:t>
        <a:bodyPr/>
        <a:lstStyle/>
        <a:p>
          <a:pPr rtl="1"/>
          <a:endParaRPr lang="he-IL"/>
        </a:p>
      </dgm:t>
    </dgm:pt>
    <dgm:pt modelId="{5203D642-538D-43E6-BB90-59E7CF7F4D55}" type="pres">
      <dgm:prSet presAssocID="{A498123E-0CD9-4B41-8589-57319050D095}" presName="parTxOnly" presStyleLbl="node1" presStyleIdx="2" presStyleCnt="9">
        <dgm:presLayoutVars>
          <dgm:bulletEnabled val="1"/>
        </dgm:presLayoutVars>
      </dgm:prSet>
      <dgm:spPr/>
      <dgm:t>
        <a:bodyPr/>
        <a:lstStyle/>
        <a:p>
          <a:pPr rtl="1"/>
          <a:endParaRPr lang="he-IL"/>
        </a:p>
      </dgm:t>
    </dgm:pt>
    <dgm:pt modelId="{DBB85B6A-6861-43E7-9BB7-43F66888FAC8}" type="pres">
      <dgm:prSet presAssocID="{4CE8F243-7AE8-4221-AC2F-6CE3CD1B625A}" presName="parSpace" presStyleCnt="0"/>
      <dgm:spPr/>
      <dgm:t>
        <a:bodyPr/>
        <a:lstStyle/>
        <a:p>
          <a:pPr rtl="1"/>
          <a:endParaRPr lang="he-IL"/>
        </a:p>
      </dgm:t>
    </dgm:pt>
    <dgm:pt modelId="{A8F7520A-1323-4269-B0A8-A00014A133B3}" type="pres">
      <dgm:prSet presAssocID="{AF7A8D32-C1AB-4FD1-99CD-6C486F1F171D}" presName="parTxOnly" presStyleLbl="node1" presStyleIdx="3" presStyleCnt="9">
        <dgm:presLayoutVars>
          <dgm:bulletEnabled val="1"/>
        </dgm:presLayoutVars>
      </dgm:prSet>
      <dgm:spPr/>
      <dgm:t>
        <a:bodyPr/>
        <a:lstStyle/>
        <a:p>
          <a:pPr rtl="1"/>
          <a:endParaRPr lang="he-IL"/>
        </a:p>
      </dgm:t>
    </dgm:pt>
    <dgm:pt modelId="{BEEA5B94-E7AB-4243-A495-C55CFED6F7F9}" type="pres">
      <dgm:prSet presAssocID="{09A02CCE-5306-4B78-BFAF-B499A4E2FE4D}" presName="parSpace" presStyleCnt="0"/>
      <dgm:spPr/>
      <dgm:t>
        <a:bodyPr/>
        <a:lstStyle/>
        <a:p>
          <a:pPr rtl="1"/>
          <a:endParaRPr lang="he-IL"/>
        </a:p>
      </dgm:t>
    </dgm:pt>
    <dgm:pt modelId="{358FCA6D-4452-45AA-AFDF-41F9F9FC2296}" type="pres">
      <dgm:prSet presAssocID="{07B212F7-DE5E-4438-9AB4-8607A9F895C3}" presName="parTxOnly" presStyleLbl="node1" presStyleIdx="4" presStyleCnt="9">
        <dgm:presLayoutVars>
          <dgm:bulletEnabled val="1"/>
        </dgm:presLayoutVars>
      </dgm:prSet>
      <dgm:spPr/>
      <dgm:t>
        <a:bodyPr/>
        <a:lstStyle/>
        <a:p>
          <a:pPr rtl="1"/>
          <a:endParaRPr lang="he-IL"/>
        </a:p>
      </dgm:t>
    </dgm:pt>
    <dgm:pt modelId="{6FEB2E61-C04E-4206-A2DF-674CC1B1B910}" type="pres">
      <dgm:prSet presAssocID="{D35E169D-95B0-4C37-B2F3-452FB4C88C7A}" presName="parSpace" presStyleCnt="0"/>
      <dgm:spPr/>
      <dgm:t>
        <a:bodyPr/>
        <a:lstStyle/>
        <a:p>
          <a:pPr rtl="1"/>
          <a:endParaRPr lang="he-IL"/>
        </a:p>
      </dgm:t>
    </dgm:pt>
    <dgm:pt modelId="{48F48D96-F394-415D-808A-C6503A09F0C2}" type="pres">
      <dgm:prSet presAssocID="{CA27EA1E-6951-431C-8FF7-EFF0CCDDC0AF}" presName="parTxOnly" presStyleLbl="node1" presStyleIdx="5" presStyleCnt="9">
        <dgm:presLayoutVars>
          <dgm:bulletEnabled val="1"/>
        </dgm:presLayoutVars>
      </dgm:prSet>
      <dgm:spPr/>
      <dgm:t>
        <a:bodyPr/>
        <a:lstStyle/>
        <a:p>
          <a:pPr rtl="1"/>
          <a:endParaRPr lang="he-IL"/>
        </a:p>
      </dgm:t>
    </dgm:pt>
    <dgm:pt modelId="{5E85C66F-5F5A-429B-8242-D1D200D16B76}" type="pres">
      <dgm:prSet presAssocID="{A23C3082-9DE3-47BA-9E71-B16633C4C07E}" presName="parSpace" presStyleCnt="0"/>
      <dgm:spPr/>
      <dgm:t>
        <a:bodyPr/>
        <a:lstStyle/>
        <a:p>
          <a:pPr rtl="1"/>
          <a:endParaRPr lang="he-IL"/>
        </a:p>
      </dgm:t>
    </dgm:pt>
    <dgm:pt modelId="{AC62A1A3-733A-4722-83D9-2950C3459CBD}" type="pres">
      <dgm:prSet presAssocID="{E5CEDECC-F6CA-4CA4-86E4-7496F87E1DFB}" presName="parTxOnly" presStyleLbl="node1" presStyleIdx="6" presStyleCnt="9">
        <dgm:presLayoutVars>
          <dgm:bulletEnabled val="1"/>
        </dgm:presLayoutVars>
      </dgm:prSet>
      <dgm:spPr/>
      <dgm:t>
        <a:bodyPr/>
        <a:lstStyle/>
        <a:p>
          <a:pPr rtl="1"/>
          <a:endParaRPr lang="he-IL"/>
        </a:p>
      </dgm:t>
    </dgm:pt>
    <dgm:pt modelId="{0636004E-524C-4933-9702-5B983ABD6FE7}" type="pres">
      <dgm:prSet presAssocID="{92A261B2-702A-4E36-BFC7-B5FAF5ABF353}" presName="parSpace" presStyleCnt="0"/>
      <dgm:spPr/>
    </dgm:pt>
    <dgm:pt modelId="{4DD45012-E9C3-4099-826F-7D9628560D84}" type="pres">
      <dgm:prSet presAssocID="{E59482AB-932F-42D1-B776-B0F29D8B9F7E}" presName="parTxOnly" presStyleLbl="node1" presStyleIdx="7" presStyleCnt="9">
        <dgm:presLayoutVars>
          <dgm:bulletEnabled val="1"/>
        </dgm:presLayoutVars>
      </dgm:prSet>
      <dgm:spPr/>
      <dgm:t>
        <a:bodyPr/>
        <a:lstStyle/>
        <a:p>
          <a:endParaRPr lang="en-US"/>
        </a:p>
      </dgm:t>
    </dgm:pt>
    <dgm:pt modelId="{EDDA7E91-E35F-41A8-87D3-A2172ACE0785}" type="pres">
      <dgm:prSet presAssocID="{CB5E486C-BE0A-40B3-8FD4-E92BF454CBF9}" presName="parSpace" presStyleCnt="0"/>
      <dgm:spPr/>
    </dgm:pt>
    <dgm:pt modelId="{F1BFA507-94BD-4DA8-8E7D-59022E96C23C}" type="pres">
      <dgm:prSet presAssocID="{A1B68762-5884-45CE-A45D-BF9E43B91DF7}" presName="parTxOnly" presStyleLbl="node1" presStyleIdx="8" presStyleCnt="9">
        <dgm:presLayoutVars>
          <dgm:bulletEnabled val="1"/>
        </dgm:presLayoutVars>
      </dgm:prSet>
      <dgm:spPr/>
      <dgm:t>
        <a:bodyPr/>
        <a:lstStyle/>
        <a:p>
          <a:endParaRPr lang="en-US"/>
        </a:p>
      </dgm:t>
    </dgm:pt>
  </dgm:ptLst>
  <dgm:cxnLst>
    <dgm:cxn modelId="{E2513123-904F-487E-80D7-1CE98C1DA4F5}" srcId="{4E87DB8B-24A9-4015-A7D1-9EA6AC7AFB00}" destId="{CA27EA1E-6951-431C-8FF7-EFF0CCDDC0AF}" srcOrd="5" destOrd="0" parTransId="{54A3F176-7DDC-4321-B3AA-75C86F51CF25}" sibTransId="{A23C3082-9DE3-47BA-9E71-B16633C4C07E}"/>
    <dgm:cxn modelId="{41D88FF5-7188-4CB5-9E52-A14AF8C6D700}" srcId="{4E87DB8B-24A9-4015-A7D1-9EA6AC7AFB00}" destId="{AE358018-F28E-4E20-AEB5-643592B18D1E}" srcOrd="0" destOrd="0" parTransId="{9E1F8459-B6E0-4B69-B7DC-919513003E8F}" sibTransId="{9B5C49D4-BDF0-4257-866E-6E697020F115}"/>
    <dgm:cxn modelId="{26C602CF-744A-4E4F-B7CF-C5BAFE6108A3}" srcId="{4E87DB8B-24A9-4015-A7D1-9EA6AC7AFB00}" destId="{AF7A8D32-C1AB-4FD1-99CD-6C486F1F171D}" srcOrd="3" destOrd="0" parTransId="{00F5294E-6DC7-4EE2-8ADF-3EE7CC096204}" sibTransId="{09A02CCE-5306-4B78-BFAF-B499A4E2FE4D}"/>
    <dgm:cxn modelId="{ADF5AFC7-1143-4A01-A980-F06064B78FD2}" type="presOf" srcId="{E5CEDECC-F6CA-4CA4-86E4-7496F87E1DFB}" destId="{AC62A1A3-733A-4722-83D9-2950C3459CBD}" srcOrd="0" destOrd="0" presId="urn:microsoft.com/office/officeart/2005/8/layout/hChevron3"/>
    <dgm:cxn modelId="{8824D838-F761-4843-9BD7-F13FC9600D8B}" srcId="{4E87DB8B-24A9-4015-A7D1-9EA6AC7AFB00}" destId="{A498123E-0CD9-4B41-8589-57319050D095}" srcOrd="2" destOrd="0" parTransId="{763D3C9D-CD9E-461E-B48A-A45C01BF0692}" sibTransId="{4CE8F243-7AE8-4221-AC2F-6CE3CD1B625A}"/>
    <dgm:cxn modelId="{1BF3FE6F-19EE-4FA5-989D-E62138601143}" type="presOf" srcId="{A1B68762-5884-45CE-A45D-BF9E43B91DF7}" destId="{F1BFA507-94BD-4DA8-8E7D-59022E96C23C}" srcOrd="0" destOrd="0" presId="urn:microsoft.com/office/officeart/2005/8/layout/hChevron3"/>
    <dgm:cxn modelId="{06486618-AE5F-4D1E-A46B-C9AA0978D093}" type="presOf" srcId="{E2FFA393-78C0-43ED-A472-1D6A6DB8D612}" destId="{E5076842-2B57-4033-A096-3DC699AB4A66}" srcOrd="0" destOrd="0" presId="urn:microsoft.com/office/officeart/2005/8/layout/hChevron3"/>
    <dgm:cxn modelId="{80FED20F-538C-4EC0-AD55-D20F5BBBFEA8}" srcId="{4E87DB8B-24A9-4015-A7D1-9EA6AC7AFB00}" destId="{E2FFA393-78C0-43ED-A472-1D6A6DB8D612}" srcOrd="1" destOrd="0" parTransId="{C23BBC27-AAD1-4E59-878F-7C7825696159}" sibTransId="{4F356C87-D6ED-4AC9-AEF9-36A591FD436C}"/>
    <dgm:cxn modelId="{85B18120-8734-4EBD-87BB-748FA111102B}" type="presOf" srcId="{E59482AB-932F-42D1-B776-B0F29D8B9F7E}" destId="{4DD45012-E9C3-4099-826F-7D9628560D84}" srcOrd="0" destOrd="0" presId="urn:microsoft.com/office/officeart/2005/8/layout/hChevron3"/>
    <dgm:cxn modelId="{F5F0F6E0-1EFA-497F-A74D-089563039193}" type="presOf" srcId="{AF7A8D32-C1AB-4FD1-99CD-6C486F1F171D}" destId="{A8F7520A-1323-4269-B0A8-A00014A133B3}" srcOrd="0" destOrd="0" presId="urn:microsoft.com/office/officeart/2005/8/layout/hChevron3"/>
    <dgm:cxn modelId="{4A57E3F8-1E6A-40E5-8E69-AED99221E4FB}" srcId="{4E87DB8B-24A9-4015-A7D1-9EA6AC7AFB00}" destId="{E59482AB-932F-42D1-B776-B0F29D8B9F7E}" srcOrd="7" destOrd="0" parTransId="{1BD77E8C-95C9-43AF-9933-D2B5A6081AD7}" sibTransId="{CB5E486C-BE0A-40B3-8FD4-E92BF454CBF9}"/>
    <dgm:cxn modelId="{7882BFC8-D566-4770-8580-D90F57B1CB0D}" srcId="{4E87DB8B-24A9-4015-A7D1-9EA6AC7AFB00}" destId="{07B212F7-DE5E-4438-9AB4-8607A9F895C3}" srcOrd="4" destOrd="0" parTransId="{8418C725-A369-4F05-822C-D294174BCF64}" sibTransId="{D35E169D-95B0-4C37-B2F3-452FB4C88C7A}"/>
    <dgm:cxn modelId="{128AFDD1-0A9D-4667-94B1-82EFD0DBEA50}" srcId="{4E87DB8B-24A9-4015-A7D1-9EA6AC7AFB00}" destId="{A1B68762-5884-45CE-A45D-BF9E43B91DF7}" srcOrd="8" destOrd="0" parTransId="{38D98258-438A-4B7E-97FB-1EE961CC8DE0}" sibTransId="{8A87C314-CEBD-4C42-8075-EB2615F6AF45}"/>
    <dgm:cxn modelId="{C3118B4C-D864-4595-BF16-DA98C278CEAA}" type="presOf" srcId="{AE358018-F28E-4E20-AEB5-643592B18D1E}" destId="{CB954F70-EE74-4896-BE26-40A6CCDF9C71}" srcOrd="0" destOrd="0" presId="urn:microsoft.com/office/officeart/2005/8/layout/hChevron3"/>
    <dgm:cxn modelId="{11B6E977-A9A1-4A59-9AB5-94B36DCB1F7C}" srcId="{4E87DB8B-24A9-4015-A7D1-9EA6AC7AFB00}" destId="{E5CEDECC-F6CA-4CA4-86E4-7496F87E1DFB}" srcOrd="6" destOrd="0" parTransId="{890D6979-4DF9-45C3-81BB-E4EDAADC032A}" sibTransId="{92A261B2-702A-4E36-BFC7-B5FAF5ABF353}"/>
    <dgm:cxn modelId="{067B5DCD-08CC-4492-859D-A94BBD138F07}" type="presOf" srcId="{4E87DB8B-24A9-4015-A7D1-9EA6AC7AFB00}" destId="{AA04C786-158E-4FE2-958B-1DC84C2A16D0}" srcOrd="0" destOrd="0" presId="urn:microsoft.com/office/officeart/2005/8/layout/hChevron3"/>
    <dgm:cxn modelId="{012F3C66-68FE-46C8-9B47-D6B89704D35A}" type="presOf" srcId="{A498123E-0CD9-4B41-8589-57319050D095}" destId="{5203D642-538D-43E6-BB90-59E7CF7F4D55}" srcOrd="0" destOrd="0" presId="urn:microsoft.com/office/officeart/2005/8/layout/hChevron3"/>
    <dgm:cxn modelId="{F7191DF9-3693-48DE-B92B-9CAA051C5936}" type="presOf" srcId="{CA27EA1E-6951-431C-8FF7-EFF0CCDDC0AF}" destId="{48F48D96-F394-415D-808A-C6503A09F0C2}" srcOrd="0" destOrd="0" presId="urn:microsoft.com/office/officeart/2005/8/layout/hChevron3"/>
    <dgm:cxn modelId="{91D3C6ED-50B7-4F56-8E1B-56562FD86D4A}" type="presOf" srcId="{07B212F7-DE5E-4438-9AB4-8607A9F895C3}" destId="{358FCA6D-4452-45AA-AFDF-41F9F9FC2296}" srcOrd="0" destOrd="0" presId="urn:microsoft.com/office/officeart/2005/8/layout/hChevron3"/>
    <dgm:cxn modelId="{0D8C5A98-7EB8-4976-9805-6EC768AE9F79}" type="presParOf" srcId="{AA04C786-158E-4FE2-958B-1DC84C2A16D0}" destId="{CB954F70-EE74-4896-BE26-40A6CCDF9C71}" srcOrd="0" destOrd="0" presId="urn:microsoft.com/office/officeart/2005/8/layout/hChevron3"/>
    <dgm:cxn modelId="{47DD00E6-7B3F-45A2-BAA0-01BC4270D13F}" type="presParOf" srcId="{AA04C786-158E-4FE2-958B-1DC84C2A16D0}" destId="{FE736387-6579-4506-A78D-6E6D92F90F65}" srcOrd="1" destOrd="0" presId="urn:microsoft.com/office/officeart/2005/8/layout/hChevron3"/>
    <dgm:cxn modelId="{226A92B7-3369-414B-A5BD-2BA75AB1A425}" type="presParOf" srcId="{AA04C786-158E-4FE2-958B-1DC84C2A16D0}" destId="{E5076842-2B57-4033-A096-3DC699AB4A66}" srcOrd="2" destOrd="0" presId="urn:microsoft.com/office/officeart/2005/8/layout/hChevron3"/>
    <dgm:cxn modelId="{A9C84230-D3F7-45B1-A6A9-44810F051DF1}" type="presParOf" srcId="{AA04C786-158E-4FE2-958B-1DC84C2A16D0}" destId="{179E90A6-4BFD-41EF-8C69-86448DCB27F9}" srcOrd="3" destOrd="0" presId="urn:microsoft.com/office/officeart/2005/8/layout/hChevron3"/>
    <dgm:cxn modelId="{4779E8A7-FB9D-474F-B138-2069A5874A9D}" type="presParOf" srcId="{AA04C786-158E-4FE2-958B-1DC84C2A16D0}" destId="{5203D642-538D-43E6-BB90-59E7CF7F4D55}" srcOrd="4" destOrd="0" presId="urn:microsoft.com/office/officeart/2005/8/layout/hChevron3"/>
    <dgm:cxn modelId="{2349F212-81E9-430C-B3B0-9E1BE33F8BA5}" type="presParOf" srcId="{AA04C786-158E-4FE2-958B-1DC84C2A16D0}" destId="{DBB85B6A-6861-43E7-9BB7-43F66888FAC8}" srcOrd="5" destOrd="0" presId="urn:microsoft.com/office/officeart/2005/8/layout/hChevron3"/>
    <dgm:cxn modelId="{FDF32AC6-D1FB-4D4C-8777-DCED46371FC5}" type="presParOf" srcId="{AA04C786-158E-4FE2-958B-1DC84C2A16D0}" destId="{A8F7520A-1323-4269-B0A8-A00014A133B3}" srcOrd="6" destOrd="0" presId="urn:microsoft.com/office/officeart/2005/8/layout/hChevron3"/>
    <dgm:cxn modelId="{582EE884-A33F-49B9-945C-B0C8545298B4}" type="presParOf" srcId="{AA04C786-158E-4FE2-958B-1DC84C2A16D0}" destId="{BEEA5B94-E7AB-4243-A495-C55CFED6F7F9}" srcOrd="7" destOrd="0" presId="urn:microsoft.com/office/officeart/2005/8/layout/hChevron3"/>
    <dgm:cxn modelId="{DD3B5D36-4294-4E51-9645-3C10B1C9329C}" type="presParOf" srcId="{AA04C786-158E-4FE2-958B-1DC84C2A16D0}" destId="{358FCA6D-4452-45AA-AFDF-41F9F9FC2296}" srcOrd="8" destOrd="0" presId="urn:microsoft.com/office/officeart/2005/8/layout/hChevron3"/>
    <dgm:cxn modelId="{A7DA2A1B-7A3B-40F3-9A0C-7454675D7B0D}" type="presParOf" srcId="{AA04C786-158E-4FE2-958B-1DC84C2A16D0}" destId="{6FEB2E61-C04E-4206-A2DF-674CC1B1B910}" srcOrd="9" destOrd="0" presId="urn:microsoft.com/office/officeart/2005/8/layout/hChevron3"/>
    <dgm:cxn modelId="{361EE69B-86A9-4A23-8181-66AA8D67BA6D}" type="presParOf" srcId="{AA04C786-158E-4FE2-958B-1DC84C2A16D0}" destId="{48F48D96-F394-415D-808A-C6503A09F0C2}" srcOrd="10" destOrd="0" presId="urn:microsoft.com/office/officeart/2005/8/layout/hChevron3"/>
    <dgm:cxn modelId="{5873D119-B83A-4274-9CAD-84C932BC4BCD}" type="presParOf" srcId="{AA04C786-158E-4FE2-958B-1DC84C2A16D0}" destId="{5E85C66F-5F5A-429B-8242-D1D200D16B76}" srcOrd="11" destOrd="0" presId="urn:microsoft.com/office/officeart/2005/8/layout/hChevron3"/>
    <dgm:cxn modelId="{2FB4F7EE-EBDE-4525-A0B8-40F410AC6B2D}" type="presParOf" srcId="{AA04C786-158E-4FE2-958B-1DC84C2A16D0}" destId="{AC62A1A3-733A-4722-83D9-2950C3459CBD}" srcOrd="12" destOrd="0" presId="urn:microsoft.com/office/officeart/2005/8/layout/hChevron3"/>
    <dgm:cxn modelId="{4722D480-C0FB-4A7E-893E-0592857719E0}" type="presParOf" srcId="{AA04C786-158E-4FE2-958B-1DC84C2A16D0}" destId="{0636004E-524C-4933-9702-5B983ABD6FE7}" srcOrd="13" destOrd="0" presId="urn:microsoft.com/office/officeart/2005/8/layout/hChevron3"/>
    <dgm:cxn modelId="{AFA341C0-3301-4B05-A1D3-C3F3D63FE06E}" type="presParOf" srcId="{AA04C786-158E-4FE2-958B-1DC84C2A16D0}" destId="{4DD45012-E9C3-4099-826F-7D9628560D84}" srcOrd="14" destOrd="0" presId="urn:microsoft.com/office/officeart/2005/8/layout/hChevron3"/>
    <dgm:cxn modelId="{5B0C2659-01E5-4EA1-AFC1-113A8328C9F0}" type="presParOf" srcId="{AA04C786-158E-4FE2-958B-1DC84C2A16D0}" destId="{EDDA7E91-E35F-41A8-87D3-A2172ACE0785}" srcOrd="15" destOrd="0" presId="urn:microsoft.com/office/officeart/2005/8/layout/hChevron3"/>
    <dgm:cxn modelId="{8E804DCF-53A1-43DA-8454-D7D2F36B4A37}" type="presParOf" srcId="{AA04C786-158E-4FE2-958B-1DC84C2A16D0}" destId="{F1BFA507-94BD-4DA8-8E7D-59022E96C23C}" srcOrd="16"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3B843B-E195-4723-86E1-5A1BFC43900D}" type="doc">
      <dgm:prSet loTypeId="urn:microsoft.com/office/officeart/2005/8/layout/process1" loCatId="process" qsTypeId="urn:microsoft.com/office/officeart/2005/8/quickstyle/simple3" qsCatId="simple" csTypeId="urn:microsoft.com/office/officeart/2005/8/colors/accent2_2" csCatId="accent2" phldr="1"/>
      <dgm:spPr/>
    </dgm:pt>
    <dgm:pt modelId="{C40AA0FB-EE34-4685-9AEA-0E228819C569}">
      <dgm:prSet phldrT="[Text]" custT="1"/>
      <dgm:spPr/>
      <dgm:t>
        <a:bodyPr/>
        <a:lstStyle/>
        <a:p>
          <a:r>
            <a:rPr lang="en-US" sz="2400" dirty="0" smtClean="0"/>
            <a:t>IT department and CTO</a:t>
          </a:r>
          <a:endParaRPr lang="en-US" sz="2400" dirty="0"/>
        </a:p>
      </dgm:t>
    </dgm:pt>
    <dgm:pt modelId="{EA805D80-635B-49F3-9D8A-A3B87F6F0763}" type="parTrans" cxnId="{6A043960-7106-42B5-808C-D87F0AE0F3A2}">
      <dgm:prSet/>
      <dgm:spPr/>
      <dgm:t>
        <a:bodyPr/>
        <a:lstStyle/>
        <a:p>
          <a:endParaRPr lang="en-US" sz="2400"/>
        </a:p>
      </dgm:t>
    </dgm:pt>
    <dgm:pt modelId="{7BC1E490-D781-4E60-8751-0BB5ED7D0BA0}" type="sibTrans" cxnId="{6A043960-7106-42B5-808C-D87F0AE0F3A2}">
      <dgm:prSet custT="1"/>
      <dgm:spPr/>
      <dgm:t>
        <a:bodyPr/>
        <a:lstStyle/>
        <a:p>
          <a:endParaRPr lang="en-US" sz="1800"/>
        </a:p>
      </dgm:t>
    </dgm:pt>
    <dgm:pt modelId="{B8E99ECA-F094-4951-BFD6-4D1B45B18A4E}">
      <dgm:prSet phldrT="[Text]" custT="1"/>
      <dgm:spPr/>
      <dgm:t>
        <a:bodyPr/>
        <a:lstStyle/>
        <a:p>
          <a:r>
            <a:rPr lang="en-US" sz="2400" dirty="0" smtClean="0"/>
            <a:t>Security function in the IT department</a:t>
          </a:r>
          <a:endParaRPr lang="en-US" sz="2400" dirty="0"/>
        </a:p>
      </dgm:t>
    </dgm:pt>
    <dgm:pt modelId="{DF66539D-DAB0-457D-8174-FEE1EA13692D}" type="parTrans" cxnId="{FE47FBE5-7199-4AD7-809C-0ED321E4E857}">
      <dgm:prSet/>
      <dgm:spPr/>
      <dgm:t>
        <a:bodyPr/>
        <a:lstStyle/>
        <a:p>
          <a:endParaRPr lang="en-US" sz="2400"/>
        </a:p>
      </dgm:t>
    </dgm:pt>
    <dgm:pt modelId="{2AB6E0EF-7687-4ED1-A7AD-FF1F7A72F858}" type="sibTrans" cxnId="{FE47FBE5-7199-4AD7-809C-0ED321E4E857}">
      <dgm:prSet custT="1"/>
      <dgm:spPr/>
      <dgm:t>
        <a:bodyPr/>
        <a:lstStyle/>
        <a:p>
          <a:endParaRPr lang="en-US" sz="1800"/>
        </a:p>
      </dgm:t>
    </dgm:pt>
    <dgm:pt modelId="{720F699A-4F4E-43E8-A472-A1F07B0641FF}">
      <dgm:prSet phldrT="[Text]" custT="1"/>
      <dgm:spPr/>
      <dgm:t>
        <a:bodyPr/>
        <a:lstStyle/>
        <a:p>
          <a:r>
            <a:rPr lang="en-US" sz="2400" dirty="0" smtClean="0"/>
            <a:t>Independent unit reporting to the management managed by the CISO</a:t>
          </a:r>
          <a:endParaRPr lang="en-US" sz="2400" dirty="0"/>
        </a:p>
      </dgm:t>
    </dgm:pt>
    <dgm:pt modelId="{199083BD-8166-4AD9-93C2-104EB269095F}" type="parTrans" cxnId="{B950524C-4722-4516-B258-3D2785540567}">
      <dgm:prSet/>
      <dgm:spPr/>
      <dgm:t>
        <a:bodyPr/>
        <a:lstStyle/>
        <a:p>
          <a:endParaRPr lang="en-US" sz="2400"/>
        </a:p>
      </dgm:t>
    </dgm:pt>
    <dgm:pt modelId="{7E29801C-314E-4AE6-8CDA-83F92D93334E}" type="sibTrans" cxnId="{B950524C-4722-4516-B258-3D2785540567}">
      <dgm:prSet/>
      <dgm:spPr/>
      <dgm:t>
        <a:bodyPr/>
        <a:lstStyle/>
        <a:p>
          <a:endParaRPr lang="en-US" sz="2400"/>
        </a:p>
      </dgm:t>
    </dgm:pt>
    <dgm:pt modelId="{A278F61D-E0C1-4779-B4A1-E172F243E903}" type="pres">
      <dgm:prSet presAssocID="{533B843B-E195-4723-86E1-5A1BFC43900D}" presName="Name0" presStyleCnt="0">
        <dgm:presLayoutVars>
          <dgm:dir/>
          <dgm:resizeHandles val="exact"/>
        </dgm:presLayoutVars>
      </dgm:prSet>
      <dgm:spPr/>
    </dgm:pt>
    <dgm:pt modelId="{D62EE6FF-9412-486B-81CA-9DE70E49C135}" type="pres">
      <dgm:prSet presAssocID="{C40AA0FB-EE34-4685-9AEA-0E228819C569}" presName="node" presStyleLbl="node1" presStyleIdx="0" presStyleCnt="3">
        <dgm:presLayoutVars>
          <dgm:bulletEnabled val="1"/>
        </dgm:presLayoutVars>
      </dgm:prSet>
      <dgm:spPr/>
      <dgm:t>
        <a:bodyPr/>
        <a:lstStyle/>
        <a:p>
          <a:endParaRPr lang="en-US"/>
        </a:p>
      </dgm:t>
    </dgm:pt>
    <dgm:pt modelId="{A4E8FE80-4E2B-42E9-AABD-74ABB1341721}" type="pres">
      <dgm:prSet presAssocID="{7BC1E490-D781-4E60-8751-0BB5ED7D0BA0}" presName="sibTrans" presStyleLbl="sibTrans2D1" presStyleIdx="0" presStyleCnt="2"/>
      <dgm:spPr/>
      <dgm:t>
        <a:bodyPr/>
        <a:lstStyle/>
        <a:p>
          <a:endParaRPr lang="en-US"/>
        </a:p>
      </dgm:t>
    </dgm:pt>
    <dgm:pt modelId="{6E09DE10-6B79-42A9-8AAD-8D094D61B7FD}" type="pres">
      <dgm:prSet presAssocID="{7BC1E490-D781-4E60-8751-0BB5ED7D0BA0}" presName="connectorText" presStyleLbl="sibTrans2D1" presStyleIdx="0" presStyleCnt="2"/>
      <dgm:spPr/>
      <dgm:t>
        <a:bodyPr/>
        <a:lstStyle/>
        <a:p>
          <a:endParaRPr lang="en-US"/>
        </a:p>
      </dgm:t>
    </dgm:pt>
    <dgm:pt modelId="{C6D0F527-701D-4B67-A4C3-D421D8B804AC}" type="pres">
      <dgm:prSet presAssocID="{B8E99ECA-F094-4951-BFD6-4D1B45B18A4E}" presName="node" presStyleLbl="node1" presStyleIdx="1" presStyleCnt="3">
        <dgm:presLayoutVars>
          <dgm:bulletEnabled val="1"/>
        </dgm:presLayoutVars>
      </dgm:prSet>
      <dgm:spPr/>
      <dgm:t>
        <a:bodyPr/>
        <a:lstStyle/>
        <a:p>
          <a:endParaRPr lang="en-US"/>
        </a:p>
      </dgm:t>
    </dgm:pt>
    <dgm:pt modelId="{2B596E3F-D376-4666-8BBC-DCDFDBCB6C32}" type="pres">
      <dgm:prSet presAssocID="{2AB6E0EF-7687-4ED1-A7AD-FF1F7A72F858}" presName="sibTrans" presStyleLbl="sibTrans2D1" presStyleIdx="1" presStyleCnt="2"/>
      <dgm:spPr/>
      <dgm:t>
        <a:bodyPr/>
        <a:lstStyle/>
        <a:p>
          <a:endParaRPr lang="en-US"/>
        </a:p>
      </dgm:t>
    </dgm:pt>
    <dgm:pt modelId="{9732CAB0-25F7-4DF1-9853-9A48EF8D6EA4}" type="pres">
      <dgm:prSet presAssocID="{2AB6E0EF-7687-4ED1-A7AD-FF1F7A72F858}" presName="connectorText" presStyleLbl="sibTrans2D1" presStyleIdx="1" presStyleCnt="2"/>
      <dgm:spPr/>
      <dgm:t>
        <a:bodyPr/>
        <a:lstStyle/>
        <a:p>
          <a:endParaRPr lang="en-US"/>
        </a:p>
      </dgm:t>
    </dgm:pt>
    <dgm:pt modelId="{79DCAC64-9723-459D-B4AD-DF6D4E6723B5}" type="pres">
      <dgm:prSet presAssocID="{720F699A-4F4E-43E8-A472-A1F07B0641FF}" presName="node" presStyleLbl="node1" presStyleIdx="2" presStyleCnt="3">
        <dgm:presLayoutVars>
          <dgm:bulletEnabled val="1"/>
        </dgm:presLayoutVars>
      </dgm:prSet>
      <dgm:spPr/>
      <dgm:t>
        <a:bodyPr/>
        <a:lstStyle/>
        <a:p>
          <a:endParaRPr lang="en-US"/>
        </a:p>
      </dgm:t>
    </dgm:pt>
  </dgm:ptLst>
  <dgm:cxnLst>
    <dgm:cxn modelId="{FE47FBE5-7199-4AD7-809C-0ED321E4E857}" srcId="{533B843B-E195-4723-86E1-5A1BFC43900D}" destId="{B8E99ECA-F094-4951-BFD6-4D1B45B18A4E}" srcOrd="1" destOrd="0" parTransId="{DF66539D-DAB0-457D-8174-FEE1EA13692D}" sibTransId="{2AB6E0EF-7687-4ED1-A7AD-FF1F7A72F858}"/>
    <dgm:cxn modelId="{E5E489A2-675B-4125-BD75-D9533D866F67}" type="presOf" srcId="{533B843B-E195-4723-86E1-5A1BFC43900D}" destId="{A278F61D-E0C1-4779-B4A1-E172F243E903}" srcOrd="0" destOrd="0" presId="urn:microsoft.com/office/officeart/2005/8/layout/process1"/>
    <dgm:cxn modelId="{4D7B9F3C-E401-4B55-9332-CF2487811981}" type="presOf" srcId="{720F699A-4F4E-43E8-A472-A1F07B0641FF}" destId="{79DCAC64-9723-459D-B4AD-DF6D4E6723B5}" srcOrd="0" destOrd="0" presId="urn:microsoft.com/office/officeart/2005/8/layout/process1"/>
    <dgm:cxn modelId="{1634CA4D-17E2-4930-876E-D393CE08AC74}" type="presOf" srcId="{C40AA0FB-EE34-4685-9AEA-0E228819C569}" destId="{D62EE6FF-9412-486B-81CA-9DE70E49C135}" srcOrd="0" destOrd="0" presId="urn:microsoft.com/office/officeart/2005/8/layout/process1"/>
    <dgm:cxn modelId="{6A043960-7106-42B5-808C-D87F0AE0F3A2}" srcId="{533B843B-E195-4723-86E1-5A1BFC43900D}" destId="{C40AA0FB-EE34-4685-9AEA-0E228819C569}" srcOrd="0" destOrd="0" parTransId="{EA805D80-635B-49F3-9D8A-A3B87F6F0763}" sibTransId="{7BC1E490-D781-4E60-8751-0BB5ED7D0BA0}"/>
    <dgm:cxn modelId="{7A80580A-E4FD-47E4-995A-ABD342BD5069}" type="presOf" srcId="{2AB6E0EF-7687-4ED1-A7AD-FF1F7A72F858}" destId="{9732CAB0-25F7-4DF1-9853-9A48EF8D6EA4}" srcOrd="1" destOrd="0" presId="urn:microsoft.com/office/officeart/2005/8/layout/process1"/>
    <dgm:cxn modelId="{0C1DB6C1-33FA-4772-B81C-9FCFBD64FEBC}" type="presOf" srcId="{B8E99ECA-F094-4951-BFD6-4D1B45B18A4E}" destId="{C6D0F527-701D-4B67-A4C3-D421D8B804AC}" srcOrd="0" destOrd="0" presId="urn:microsoft.com/office/officeart/2005/8/layout/process1"/>
    <dgm:cxn modelId="{B9F83C9F-F308-4F34-9B6F-5C720803AF8A}" type="presOf" srcId="{7BC1E490-D781-4E60-8751-0BB5ED7D0BA0}" destId="{6E09DE10-6B79-42A9-8AAD-8D094D61B7FD}" srcOrd="1" destOrd="0" presId="urn:microsoft.com/office/officeart/2005/8/layout/process1"/>
    <dgm:cxn modelId="{BFFDBB39-EE29-4EAC-A6FC-815C1CD0A1EB}" type="presOf" srcId="{7BC1E490-D781-4E60-8751-0BB5ED7D0BA0}" destId="{A4E8FE80-4E2B-42E9-AABD-74ABB1341721}" srcOrd="0" destOrd="0" presId="urn:microsoft.com/office/officeart/2005/8/layout/process1"/>
    <dgm:cxn modelId="{B950524C-4722-4516-B258-3D2785540567}" srcId="{533B843B-E195-4723-86E1-5A1BFC43900D}" destId="{720F699A-4F4E-43E8-A472-A1F07B0641FF}" srcOrd="2" destOrd="0" parTransId="{199083BD-8166-4AD9-93C2-104EB269095F}" sibTransId="{7E29801C-314E-4AE6-8CDA-83F92D93334E}"/>
    <dgm:cxn modelId="{9AF3BA73-13BC-437B-97D9-DCCFF303EEE3}" type="presOf" srcId="{2AB6E0EF-7687-4ED1-A7AD-FF1F7A72F858}" destId="{2B596E3F-D376-4666-8BBC-DCDFDBCB6C32}" srcOrd="0" destOrd="0" presId="urn:microsoft.com/office/officeart/2005/8/layout/process1"/>
    <dgm:cxn modelId="{CFBEA71A-EACF-4958-A80D-87145BEF3A1C}" type="presParOf" srcId="{A278F61D-E0C1-4779-B4A1-E172F243E903}" destId="{D62EE6FF-9412-486B-81CA-9DE70E49C135}" srcOrd="0" destOrd="0" presId="urn:microsoft.com/office/officeart/2005/8/layout/process1"/>
    <dgm:cxn modelId="{D1DC50A7-E320-4238-B20A-078E8AF58BEC}" type="presParOf" srcId="{A278F61D-E0C1-4779-B4A1-E172F243E903}" destId="{A4E8FE80-4E2B-42E9-AABD-74ABB1341721}" srcOrd="1" destOrd="0" presId="urn:microsoft.com/office/officeart/2005/8/layout/process1"/>
    <dgm:cxn modelId="{3C3DCF6E-E1C1-46E4-A364-7FA0637A6947}" type="presParOf" srcId="{A4E8FE80-4E2B-42E9-AABD-74ABB1341721}" destId="{6E09DE10-6B79-42A9-8AAD-8D094D61B7FD}" srcOrd="0" destOrd="0" presId="urn:microsoft.com/office/officeart/2005/8/layout/process1"/>
    <dgm:cxn modelId="{BE0B3EC3-D382-415A-80D9-C9084914672A}" type="presParOf" srcId="{A278F61D-E0C1-4779-B4A1-E172F243E903}" destId="{C6D0F527-701D-4B67-A4C3-D421D8B804AC}" srcOrd="2" destOrd="0" presId="urn:microsoft.com/office/officeart/2005/8/layout/process1"/>
    <dgm:cxn modelId="{E26FFF59-3610-43A1-80C8-6395E0A4116A}" type="presParOf" srcId="{A278F61D-E0C1-4779-B4A1-E172F243E903}" destId="{2B596E3F-D376-4666-8BBC-DCDFDBCB6C32}" srcOrd="3" destOrd="0" presId="urn:microsoft.com/office/officeart/2005/8/layout/process1"/>
    <dgm:cxn modelId="{9ABD82AF-0C9C-4648-8FCF-8ACAD7B2C44C}" type="presParOf" srcId="{2B596E3F-D376-4666-8BBC-DCDFDBCB6C32}" destId="{9732CAB0-25F7-4DF1-9853-9A48EF8D6EA4}" srcOrd="0" destOrd="0" presId="urn:microsoft.com/office/officeart/2005/8/layout/process1"/>
    <dgm:cxn modelId="{9DB35342-37A4-4E3E-9F6A-ABDD9FB97807}" type="presParOf" srcId="{A278F61D-E0C1-4779-B4A1-E172F243E903}" destId="{79DCAC64-9723-459D-B4AD-DF6D4E6723B5}"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954F70-EE74-4896-BE26-40A6CCDF9C71}">
      <dsp:nvSpPr>
        <dsp:cNvPr id="0" name=""/>
        <dsp:cNvSpPr/>
      </dsp:nvSpPr>
      <dsp:spPr>
        <a:xfrm>
          <a:off x="4241" y="437170"/>
          <a:ext cx="1234529" cy="493811"/>
        </a:xfrm>
        <a:prstGeom prst="homePlate">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lvl="0" algn="ctr" defTabSz="444500">
            <a:lnSpc>
              <a:spcPct val="90000"/>
            </a:lnSpc>
            <a:spcBef>
              <a:spcPct val="0"/>
            </a:spcBef>
            <a:spcAft>
              <a:spcPct val="35000"/>
            </a:spcAft>
          </a:pPr>
          <a:r>
            <a:rPr lang="en-US" sz="1000" b="1" kern="1200" dirty="0" smtClean="0"/>
            <a:t>2007 ESTONIA</a:t>
          </a:r>
          <a:endParaRPr lang="en-US" sz="1000" b="1" kern="1200" dirty="0"/>
        </a:p>
      </dsp:txBody>
      <dsp:txXfrm>
        <a:off x="4241" y="437170"/>
        <a:ext cx="1111076" cy="493811"/>
      </dsp:txXfrm>
    </dsp:sp>
    <dsp:sp modelId="{E5076842-2B57-4033-A096-3DC699AB4A66}">
      <dsp:nvSpPr>
        <dsp:cNvPr id="0" name=""/>
        <dsp:cNvSpPr/>
      </dsp:nvSpPr>
      <dsp:spPr>
        <a:xfrm>
          <a:off x="991865" y="437170"/>
          <a:ext cx="1234529" cy="493811"/>
        </a:xfrm>
        <a:prstGeom prst="chevron">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rtl="0">
            <a:lnSpc>
              <a:spcPct val="90000"/>
            </a:lnSpc>
            <a:spcBef>
              <a:spcPct val="0"/>
            </a:spcBef>
            <a:spcAft>
              <a:spcPct val="35000"/>
            </a:spcAft>
          </a:pPr>
          <a:r>
            <a:rPr lang="en-US" sz="1000" b="1" kern="1200" dirty="0" smtClean="0">
              <a:effectLst/>
            </a:rPr>
            <a:t>2008 </a:t>
          </a:r>
          <a:br>
            <a:rPr lang="en-US" sz="1000" b="1" kern="1200" dirty="0" smtClean="0">
              <a:effectLst/>
            </a:rPr>
          </a:br>
          <a:r>
            <a:rPr lang="en-US" sz="1000" b="1" kern="1200" dirty="0" smtClean="0">
              <a:effectLst/>
            </a:rPr>
            <a:t>GHOSTNET</a:t>
          </a:r>
          <a:endParaRPr lang="en-US" sz="1000" b="1" kern="1200" dirty="0">
            <a:effectLst/>
          </a:endParaRPr>
        </a:p>
      </dsp:txBody>
      <dsp:txXfrm>
        <a:off x="1238771" y="437170"/>
        <a:ext cx="740718" cy="493811"/>
      </dsp:txXfrm>
    </dsp:sp>
    <dsp:sp modelId="{5203D642-538D-43E6-BB90-59E7CF7F4D55}">
      <dsp:nvSpPr>
        <dsp:cNvPr id="0" name=""/>
        <dsp:cNvSpPr/>
      </dsp:nvSpPr>
      <dsp:spPr>
        <a:xfrm>
          <a:off x="1979488" y="437170"/>
          <a:ext cx="1234529" cy="493811"/>
        </a:xfrm>
        <a:prstGeom prst="chevron">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22275" rtl="0">
            <a:lnSpc>
              <a:spcPct val="90000"/>
            </a:lnSpc>
            <a:spcBef>
              <a:spcPct val="0"/>
            </a:spcBef>
            <a:spcAft>
              <a:spcPct val="35000"/>
            </a:spcAft>
          </a:pPr>
          <a:r>
            <a:rPr lang="en-US" sz="950" b="1" kern="1200" dirty="0" smtClean="0">
              <a:effectLst/>
            </a:rPr>
            <a:t>2009  OPERATION AURORA</a:t>
          </a:r>
          <a:endParaRPr lang="en-US" sz="950" b="1" kern="1200" dirty="0">
            <a:effectLst/>
          </a:endParaRPr>
        </a:p>
      </dsp:txBody>
      <dsp:txXfrm>
        <a:off x="2226394" y="437170"/>
        <a:ext cx="740718" cy="493811"/>
      </dsp:txXfrm>
    </dsp:sp>
    <dsp:sp modelId="{A8F7520A-1323-4269-B0A8-A00014A133B3}">
      <dsp:nvSpPr>
        <dsp:cNvPr id="0" name=""/>
        <dsp:cNvSpPr/>
      </dsp:nvSpPr>
      <dsp:spPr>
        <a:xfrm>
          <a:off x="2967111" y="437170"/>
          <a:ext cx="1234529" cy="493811"/>
        </a:xfrm>
        <a:prstGeom prst="chevron">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lvl="0" algn="ctr" defTabSz="444500" rtl="0">
            <a:lnSpc>
              <a:spcPct val="90000"/>
            </a:lnSpc>
            <a:spcBef>
              <a:spcPct val="0"/>
            </a:spcBef>
            <a:spcAft>
              <a:spcPct val="35000"/>
            </a:spcAft>
          </a:pPr>
          <a:r>
            <a:rPr lang="en-US" sz="1000" b="1" kern="1200" dirty="0" smtClean="0">
              <a:effectLst/>
            </a:rPr>
            <a:t>2010 STUXNET</a:t>
          </a:r>
          <a:endParaRPr lang="en-US" sz="1000" b="1" kern="1200" dirty="0">
            <a:effectLst/>
          </a:endParaRPr>
        </a:p>
      </dsp:txBody>
      <dsp:txXfrm>
        <a:off x="3214017" y="437170"/>
        <a:ext cx="740718" cy="493811"/>
      </dsp:txXfrm>
    </dsp:sp>
    <dsp:sp modelId="{358FCA6D-4452-45AA-AFDF-41F9F9FC2296}">
      <dsp:nvSpPr>
        <dsp:cNvPr id="0" name=""/>
        <dsp:cNvSpPr/>
      </dsp:nvSpPr>
      <dsp:spPr>
        <a:xfrm>
          <a:off x="3954735" y="437170"/>
          <a:ext cx="1234529" cy="493811"/>
        </a:xfrm>
        <a:prstGeom prst="chevron">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lvl="0" algn="ctr" defTabSz="444500" rtl="0">
            <a:lnSpc>
              <a:spcPct val="90000"/>
            </a:lnSpc>
            <a:spcBef>
              <a:spcPct val="0"/>
            </a:spcBef>
            <a:spcAft>
              <a:spcPct val="35000"/>
            </a:spcAft>
          </a:pPr>
          <a:r>
            <a:rPr lang="en-US" sz="1000" b="1" kern="1200" dirty="0" smtClean="0">
              <a:effectLst/>
            </a:rPr>
            <a:t>2010  NASDAQ</a:t>
          </a:r>
          <a:endParaRPr lang="en-US" sz="1000" b="1" kern="1200" dirty="0">
            <a:effectLst/>
          </a:endParaRPr>
        </a:p>
      </dsp:txBody>
      <dsp:txXfrm>
        <a:off x="4201641" y="437170"/>
        <a:ext cx="740718" cy="493811"/>
      </dsp:txXfrm>
    </dsp:sp>
    <dsp:sp modelId="{48F48D96-F394-415D-808A-C6503A09F0C2}">
      <dsp:nvSpPr>
        <dsp:cNvPr id="0" name=""/>
        <dsp:cNvSpPr/>
      </dsp:nvSpPr>
      <dsp:spPr>
        <a:xfrm>
          <a:off x="4942358" y="437170"/>
          <a:ext cx="1234529" cy="493811"/>
        </a:xfrm>
        <a:prstGeom prst="chevron">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lvl="0" algn="ctr" defTabSz="444500" rtl="0">
            <a:lnSpc>
              <a:spcPct val="90000"/>
            </a:lnSpc>
            <a:spcBef>
              <a:spcPct val="0"/>
            </a:spcBef>
            <a:spcAft>
              <a:spcPct val="35000"/>
            </a:spcAft>
          </a:pPr>
          <a:r>
            <a:rPr lang="en-US" sz="1000" b="1" kern="1200" dirty="0" smtClean="0">
              <a:effectLst/>
            </a:rPr>
            <a:t>2011 SONY</a:t>
          </a:r>
          <a:endParaRPr lang="en-US" sz="1000" b="1" kern="1200" dirty="0">
            <a:effectLst/>
          </a:endParaRPr>
        </a:p>
      </dsp:txBody>
      <dsp:txXfrm>
        <a:off x="5189264" y="437170"/>
        <a:ext cx="740718" cy="493811"/>
      </dsp:txXfrm>
    </dsp:sp>
    <dsp:sp modelId="{AC62A1A3-733A-4722-83D9-2950C3459CBD}">
      <dsp:nvSpPr>
        <dsp:cNvPr id="0" name=""/>
        <dsp:cNvSpPr/>
      </dsp:nvSpPr>
      <dsp:spPr>
        <a:xfrm>
          <a:off x="5929982" y="437170"/>
          <a:ext cx="1234529" cy="493811"/>
        </a:xfrm>
        <a:prstGeom prst="chevron">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lvl="0" algn="ctr" defTabSz="444500" rtl="0">
            <a:lnSpc>
              <a:spcPct val="90000"/>
            </a:lnSpc>
            <a:spcBef>
              <a:spcPct val="0"/>
            </a:spcBef>
            <a:spcAft>
              <a:spcPct val="35000"/>
            </a:spcAft>
          </a:pPr>
          <a:r>
            <a:rPr lang="en-US" sz="1000" b="1" kern="1200" dirty="0" smtClean="0">
              <a:effectLst/>
            </a:rPr>
            <a:t>2011 </a:t>
          </a:r>
          <a:br>
            <a:rPr lang="en-US" sz="1000" b="1" kern="1200" dirty="0" smtClean="0">
              <a:effectLst/>
            </a:rPr>
          </a:br>
          <a:r>
            <a:rPr lang="en-US" sz="1000" b="1" kern="1200" dirty="0" smtClean="0">
              <a:effectLst/>
            </a:rPr>
            <a:t>LOCKHEED MARTIN</a:t>
          </a:r>
          <a:endParaRPr lang="en-US" sz="1000" b="1" kern="1200" dirty="0">
            <a:effectLst/>
          </a:endParaRPr>
        </a:p>
      </dsp:txBody>
      <dsp:txXfrm>
        <a:off x="6176888" y="437170"/>
        <a:ext cx="740718" cy="493811"/>
      </dsp:txXfrm>
    </dsp:sp>
    <dsp:sp modelId="{4DD45012-E9C3-4099-826F-7D9628560D84}">
      <dsp:nvSpPr>
        <dsp:cNvPr id="0" name=""/>
        <dsp:cNvSpPr/>
      </dsp:nvSpPr>
      <dsp:spPr>
        <a:xfrm>
          <a:off x="6917605" y="437170"/>
          <a:ext cx="1234529" cy="493811"/>
        </a:xfrm>
        <a:prstGeom prst="chevron">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b="1" kern="1200" dirty="0" smtClean="0"/>
            <a:t>2012</a:t>
          </a:r>
        </a:p>
        <a:p>
          <a:pPr lvl="0" algn="ctr" defTabSz="533400">
            <a:lnSpc>
              <a:spcPct val="90000"/>
            </a:lnSpc>
            <a:spcBef>
              <a:spcPct val="0"/>
            </a:spcBef>
            <a:spcAft>
              <a:spcPct val="35000"/>
            </a:spcAft>
          </a:pPr>
          <a:r>
            <a:rPr lang="en-US" sz="1200" b="1" kern="1200" dirty="0" smtClean="0"/>
            <a:t>US BANKS</a:t>
          </a:r>
          <a:endParaRPr lang="en-US" sz="1200" b="1" kern="1200" dirty="0"/>
        </a:p>
      </dsp:txBody>
      <dsp:txXfrm>
        <a:off x="7164511" y="437170"/>
        <a:ext cx="740718" cy="493811"/>
      </dsp:txXfrm>
    </dsp:sp>
    <dsp:sp modelId="{F1BFA507-94BD-4DA8-8E7D-59022E96C23C}">
      <dsp:nvSpPr>
        <dsp:cNvPr id="0" name=""/>
        <dsp:cNvSpPr/>
      </dsp:nvSpPr>
      <dsp:spPr>
        <a:xfrm>
          <a:off x="7905229" y="437170"/>
          <a:ext cx="1234529" cy="493811"/>
        </a:xfrm>
        <a:prstGeom prst="chevron">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lvl="0" algn="ctr" defTabSz="444500">
            <a:lnSpc>
              <a:spcPct val="90000"/>
            </a:lnSpc>
            <a:spcBef>
              <a:spcPct val="0"/>
            </a:spcBef>
            <a:spcAft>
              <a:spcPct val="35000"/>
            </a:spcAft>
          </a:pPr>
          <a:r>
            <a:rPr lang="en-US" sz="1000" b="1" kern="1200" dirty="0" smtClean="0"/>
            <a:t>2012 FLAME</a:t>
          </a:r>
          <a:endParaRPr lang="en-US" sz="1000" b="1" kern="1200" dirty="0"/>
        </a:p>
      </dsp:txBody>
      <dsp:txXfrm>
        <a:off x="8152135" y="437170"/>
        <a:ext cx="740718" cy="4938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2EE6FF-9412-486B-81CA-9DE70E49C135}">
      <dsp:nvSpPr>
        <dsp:cNvPr id="0" name=""/>
        <dsp:cNvSpPr/>
      </dsp:nvSpPr>
      <dsp:spPr>
        <a:xfrm>
          <a:off x="7768" y="261394"/>
          <a:ext cx="2322016" cy="2372810"/>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IT department and CTO</a:t>
          </a:r>
          <a:endParaRPr lang="en-US" sz="2400" kern="1200" dirty="0"/>
        </a:p>
      </dsp:txBody>
      <dsp:txXfrm>
        <a:off x="75778" y="329404"/>
        <a:ext cx="2185996" cy="2236790"/>
      </dsp:txXfrm>
    </dsp:sp>
    <dsp:sp modelId="{A4E8FE80-4E2B-42E9-AABD-74ABB1341721}">
      <dsp:nvSpPr>
        <dsp:cNvPr id="0" name=""/>
        <dsp:cNvSpPr/>
      </dsp:nvSpPr>
      <dsp:spPr>
        <a:xfrm>
          <a:off x="2561986" y="1159869"/>
          <a:ext cx="492267" cy="575860"/>
        </a:xfrm>
        <a:prstGeom prst="rightArrow">
          <a:avLst>
            <a:gd name="adj1" fmla="val 60000"/>
            <a:gd name="adj2" fmla="val 50000"/>
          </a:avLst>
        </a:prstGeom>
        <a:gradFill rotWithShape="0">
          <a:gsLst>
            <a:gs pos="0">
              <a:schemeClr val="accent2">
                <a:tint val="60000"/>
                <a:hueOff val="0"/>
                <a:satOff val="0"/>
                <a:lumOff val="0"/>
                <a:alphaOff val="0"/>
                <a:tint val="50000"/>
                <a:satMod val="300000"/>
              </a:schemeClr>
            </a:gs>
            <a:gs pos="35000">
              <a:schemeClr val="accent2">
                <a:tint val="60000"/>
                <a:hueOff val="0"/>
                <a:satOff val="0"/>
                <a:lumOff val="0"/>
                <a:alphaOff val="0"/>
                <a:tint val="37000"/>
                <a:satMod val="300000"/>
              </a:schemeClr>
            </a:gs>
            <a:gs pos="100000">
              <a:schemeClr val="accent2">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2561986" y="1275041"/>
        <a:ext cx="344587" cy="345516"/>
      </dsp:txXfrm>
    </dsp:sp>
    <dsp:sp modelId="{C6D0F527-701D-4B67-A4C3-D421D8B804AC}">
      <dsp:nvSpPr>
        <dsp:cNvPr id="0" name=""/>
        <dsp:cNvSpPr/>
      </dsp:nvSpPr>
      <dsp:spPr>
        <a:xfrm>
          <a:off x="3258591" y="261394"/>
          <a:ext cx="2322016" cy="2372810"/>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Security function in the IT department</a:t>
          </a:r>
          <a:endParaRPr lang="en-US" sz="2400" kern="1200" dirty="0"/>
        </a:p>
      </dsp:txBody>
      <dsp:txXfrm>
        <a:off x="3326601" y="329404"/>
        <a:ext cx="2185996" cy="2236790"/>
      </dsp:txXfrm>
    </dsp:sp>
    <dsp:sp modelId="{2B596E3F-D376-4666-8BBC-DCDFDBCB6C32}">
      <dsp:nvSpPr>
        <dsp:cNvPr id="0" name=""/>
        <dsp:cNvSpPr/>
      </dsp:nvSpPr>
      <dsp:spPr>
        <a:xfrm>
          <a:off x="5812809" y="1159869"/>
          <a:ext cx="492267" cy="575860"/>
        </a:xfrm>
        <a:prstGeom prst="rightArrow">
          <a:avLst>
            <a:gd name="adj1" fmla="val 60000"/>
            <a:gd name="adj2" fmla="val 50000"/>
          </a:avLst>
        </a:prstGeom>
        <a:gradFill rotWithShape="0">
          <a:gsLst>
            <a:gs pos="0">
              <a:schemeClr val="accent2">
                <a:tint val="60000"/>
                <a:hueOff val="0"/>
                <a:satOff val="0"/>
                <a:lumOff val="0"/>
                <a:alphaOff val="0"/>
                <a:tint val="50000"/>
                <a:satMod val="300000"/>
              </a:schemeClr>
            </a:gs>
            <a:gs pos="35000">
              <a:schemeClr val="accent2">
                <a:tint val="60000"/>
                <a:hueOff val="0"/>
                <a:satOff val="0"/>
                <a:lumOff val="0"/>
                <a:alphaOff val="0"/>
                <a:tint val="37000"/>
                <a:satMod val="300000"/>
              </a:schemeClr>
            </a:gs>
            <a:gs pos="100000">
              <a:schemeClr val="accent2">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5812809" y="1275041"/>
        <a:ext cx="344587" cy="345516"/>
      </dsp:txXfrm>
    </dsp:sp>
    <dsp:sp modelId="{79DCAC64-9723-459D-B4AD-DF6D4E6723B5}">
      <dsp:nvSpPr>
        <dsp:cNvPr id="0" name=""/>
        <dsp:cNvSpPr/>
      </dsp:nvSpPr>
      <dsp:spPr>
        <a:xfrm>
          <a:off x="6509414" y="261394"/>
          <a:ext cx="2322016" cy="2372810"/>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Independent unit reporting to the management managed by the CISO</a:t>
          </a:r>
          <a:endParaRPr lang="en-US" sz="2400" kern="1200" dirty="0"/>
        </a:p>
      </dsp:txBody>
      <dsp:txXfrm>
        <a:off x="6577424" y="329404"/>
        <a:ext cx="2185996" cy="2236790"/>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1FB1D5-03D7-4495-9A73-AD24F80722A4}" type="datetimeFigureOut">
              <a:rPr lang="en-US" smtClean="0"/>
              <a:t>2/24/2019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4973B5-DB7C-4C76-8CF0-22D91795405D}" type="slidenum">
              <a:rPr lang="en-US" smtClean="0"/>
              <a:t>‹#›</a:t>
            </a:fld>
            <a:endParaRPr lang="en-US"/>
          </a:p>
        </p:txBody>
      </p:sp>
    </p:spTree>
    <p:extLst>
      <p:ext uri="{BB962C8B-B14F-4D97-AF65-F5344CB8AC3E}">
        <p14:creationId xmlns:p14="http://schemas.microsoft.com/office/powerpoint/2010/main" val="41970646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dirty="0" smtClean="0"/>
              <a:t>Estonia</a:t>
            </a:r>
            <a:r>
              <a:rPr lang="en-US" baseline="0" dirty="0" smtClean="0"/>
              <a:t> (</a:t>
            </a:r>
            <a:r>
              <a:rPr lang="en-US" dirty="0" smtClean="0"/>
              <a:t>Wikipedia): </a:t>
            </a:r>
            <a:r>
              <a:rPr lang="en-US" dirty="0" err="1" smtClean="0"/>
              <a:t>Cyberattacks</a:t>
            </a:r>
            <a:r>
              <a:rPr lang="en-US" dirty="0" smtClean="0"/>
              <a:t> on Estonia refers to a series of cyber attacks that began 27 April 2007 and swamped websites of Estonian organizations, including Estonian parliament, banks, ministries, newspapers and broadcasters, amid the country's row with Russia about the relocation of the Bronze Soldier of Tallinn, an elaborate Soviet-era grave marker, as well as war graves in Tallinn. Most of the attacks that had any influence on the general public were distributed denial of service type attacks ranging from single individuals using various methods like ping floods to expensive rentals of </a:t>
            </a:r>
            <a:r>
              <a:rPr lang="en-US" dirty="0" err="1" smtClean="0"/>
              <a:t>botnets</a:t>
            </a:r>
            <a:r>
              <a:rPr lang="en-US" dirty="0" smtClean="0"/>
              <a:t> usually used for spam distribution. Spamming of bigger news portals commentaries and defacements including that of the Estonian Reform Party website also occurred.</a:t>
            </a:r>
          </a:p>
          <a:p>
            <a:endParaRPr lang="en-US" dirty="0" smtClean="0"/>
          </a:p>
          <a:p>
            <a:r>
              <a:rPr lang="en-US" dirty="0" smtClean="0"/>
              <a:t>GHOSTNET (Wikipedia):</a:t>
            </a:r>
            <a:r>
              <a:rPr lang="en-US" baseline="0" dirty="0" smtClean="0"/>
              <a:t> the name given by researchers at the Information Warfare Monitor to a large-scale cyber spying operation discovered in March 2009. The operation is likely associated with an Advanced Persistent Threat. Its command and control infrastructure is based mainly in the People's Republic of China and has infiltrated high-value political, economic and media locations in 103 countries. Computer systems belonging to embassies, foreign ministries and other government offices, and the Dalai Lama's Tibetan exile centers in India, London and New York City were compromised. Although the activity is mostly based in China, there is no conclusive evidence that the Chinese government is involved in its operation.</a:t>
            </a:r>
          </a:p>
          <a:p>
            <a:endParaRPr lang="en-US" baseline="0" dirty="0" smtClean="0"/>
          </a:p>
          <a:p>
            <a:r>
              <a:rPr lang="en-US" baseline="0" dirty="0" smtClean="0"/>
              <a:t>Operation Aurora (Wikipedia): Operation Aurora was a cyber attack which began in mid-2009 and continued through December 2009. The attack was first publicly disclosed by Google on January 12, 2010, in a blog post. In the blog post, Google said the attack originated in China. The attacks were both sophisticated and well resourced and consistent with an advanced persistent threat attack.</a:t>
            </a:r>
          </a:p>
          <a:p>
            <a:r>
              <a:rPr lang="en-US" baseline="0" dirty="0" smtClean="0"/>
              <a:t> The attack has been aimed at dozens of other organizations, of which Adobe Systems, Juniper Networks and </a:t>
            </a:r>
            <a:r>
              <a:rPr lang="en-US" baseline="0" dirty="0" err="1" smtClean="0"/>
              <a:t>Rackspace</a:t>
            </a:r>
            <a:r>
              <a:rPr lang="en-US" baseline="0" dirty="0" smtClean="0"/>
              <a:t> have publicly confirmed that they were targeted. According to media reports, Yahoo, Symantec, Northrop Grumman, Morgan Stanley and Dow Chemical were also among the targets.  As a result of the attack, Google stated in its blog that it plans to operate a completely uncensored version of its search engine in China "within the law, if at all", and acknowledged that if this is not possible it may leave China and close its Chinese offices. Official Chinese media responded stating that the incident is part of a U.S. government conspiracy.</a:t>
            </a:r>
          </a:p>
          <a:p>
            <a:r>
              <a:rPr lang="en-US" baseline="0" dirty="0" smtClean="0"/>
              <a:t> The attack was named "Operation Aurora" by Dmitri </a:t>
            </a:r>
            <a:r>
              <a:rPr lang="en-US" baseline="0" dirty="0" err="1" smtClean="0"/>
              <a:t>Alperovitch</a:t>
            </a:r>
            <a:r>
              <a:rPr lang="en-US" baseline="0" dirty="0" smtClean="0"/>
              <a:t>, Vice President of Threat Research at cyber security company McAfee. Research by McAfee Labs discovered that “Aurora” was part of the file path on the attacker’s machine that was included in two of the malware binaries McAfee said were associated with the attack. "We believe the name was the internal name the attacker(s) gave to this operation," McAfee Chief Technology Officer George Kurtz said in a blog post.</a:t>
            </a:r>
          </a:p>
          <a:p>
            <a:r>
              <a:rPr lang="en-US" baseline="0" dirty="0" smtClean="0"/>
              <a:t> According to McAfee, the primary goal of the attack was to gain access to and potentially modify source code repositories at these high tech, security and defense contractor companies. “[The SCMs] were wide open,” says </a:t>
            </a:r>
            <a:r>
              <a:rPr lang="en-US" baseline="0" dirty="0" err="1" smtClean="0"/>
              <a:t>Alperovitch</a:t>
            </a:r>
            <a:r>
              <a:rPr lang="en-US" baseline="0" dirty="0" smtClean="0"/>
              <a:t>. “No one ever thought about securing them, yet these were the crown jewels of most of these companies in many ways — much more valuable than any financial or personally identifiable data that they may have and spend so much time and effort protecting.“</a:t>
            </a:r>
          </a:p>
          <a:p>
            <a:endParaRPr lang="en-US" baseline="0" dirty="0" smtClean="0"/>
          </a:p>
          <a:p>
            <a:r>
              <a:rPr lang="en-US" baseline="0" dirty="0" smtClean="0"/>
              <a:t>NASDAQ: NASDQ Web site was attacked </a:t>
            </a:r>
            <a:r>
              <a:rPr lang="en-US" baseline="0" dirty="0" err="1" smtClean="0"/>
              <a:t>DoS</a:t>
            </a:r>
            <a:r>
              <a:rPr lang="en-US" baseline="0" dirty="0" smtClean="0"/>
              <a:t>. Not the trading systems.</a:t>
            </a:r>
          </a:p>
          <a:p>
            <a:endParaRPr lang="en-US" baseline="0" dirty="0" smtClean="0"/>
          </a:p>
          <a:p>
            <a:r>
              <a:rPr lang="en-US" baseline="0" dirty="0" smtClean="0"/>
              <a:t>Sony: “</a:t>
            </a:r>
            <a:r>
              <a:rPr lang="en-US" dirty="0" smtClean="0"/>
              <a:t>The theft comes on top of the 77 million PlayStation accounts taken in a cyber attack.”</a:t>
            </a:r>
          </a:p>
          <a:p>
            <a:r>
              <a:rPr lang="en-US" baseline="0" dirty="0" smtClean="0"/>
              <a:t>The names, addresses, emails, birth dates, phone numbers and other information for 24.6m PC games customers were stolen from its servers. </a:t>
            </a:r>
          </a:p>
          <a:p>
            <a:r>
              <a:rPr lang="en-US" baseline="0" dirty="0" smtClean="0"/>
              <a:t>Sony also said the financial records of users from an outdated 2007 database involving people outside the US may have been stolen, including 10,700 direct debit records of customers in Austria, Germany, the Netherlands and Spain.</a:t>
            </a:r>
          </a:p>
          <a:p>
            <a:endParaRPr lang="en-US" baseline="0" dirty="0" smtClean="0"/>
          </a:p>
          <a:p>
            <a:r>
              <a:rPr lang="en-US" baseline="0" dirty="0" smtClean="0"/>
              <a:t>Lockheed Martin: “Hackers reportedly exploited Lockheed's VPN access system, which allows employees to log in remotely by using their RSA </a:t>
            </a:r>
            <a:r>
              <a:rPr lang="en-US" baseline="0" dirty="0" err="1" smtClean="0"/>
              <a:t>SecurID</a:t>
            </a:r>
            <a:r>
              <a:rPr lang="en-US" baseline="0" dirty="0" smtClean="0"/>
              <a:t> hardware tokens. Attackers apparently possessed the seeds--factory-encoded random keys--used by at least some of Lockheed's </a:t>
            </a:r>
            <a:r>
              <a:rPr lang="en-US" baseline="0" dirty="0" err="1" smtClean="0"/>
              <a:t>SecurID</a:t>
            </a:r>
            <a:r>
              <a:rPr lang="en-US" baseline="0" dirty="0" smtClean="0"/>
              <a:t> hardware fobs, as well as serial numbers and the underlying algorithm used to secure the devices.</a:t>
            </a:r>
          </a:p>
          <a:p>
            <a:r>
              <a:rPr lang="en-US" baseline="0" dirty="0" smtClean="0"/>
              <a:t>That suggests that whoever attacked Lockheed Martin may also have been behind the successful breach in March of EMC's RSA division, which manufactures </a:t>
            </a:r>
            <a:r>
              <a:rPr lang="en-US" baseline="0" dirty="0" err="1" smtClean="0"/>
              <a:t>SecurID</a:t>
            </a:r>
            <a:r>
              <a:rPr lang="en-US" baseline="0" dirty="0" smtClean="0"/>
              <a:t>. "Since then, there have been malware and phishing campaigns in the wild seeking specific data linking RSA tokens to the end user, leading us to believe that this attack was carried out by the original RSA attackers," Rick Moy, president and CEO of NSS Labs, said in a blog post. </a:t>
            </a:r>
          </a:p>
          <a:p>
            <a:endParaRPr lang="en-US" baseline="0" dirty="0" smtClean="0"/>
          </a:p>
          <a:p>
            <a:r>
              <a:rPr lang="en-US" baseline="0" dirty="0" smtClean="0"/>
              <a:t>Banks: Denial of Service</a:t>
            </a:r>
          </a:p>
          <a:p>
            <a:endParaRPr lang="en-US" baseline="0" dirty="0" smtClean="0"/>
          </a:p>
          <a:p>
            <a:r>
              <a:rPr lang="en-US" baseline="0" dirty="0" smtClean="0"/>
              <a:t>FLAME: discovered in 2012 that attacks computers running the Microsoft Windows operating system. The program is being used for targeted cyber espionage in Middle Eastern countries. Its discovery was announced on 28 May 2012 by MAHER Center of Iranian National Computer Emergency Response Team (CERT), </a:t>
            </a:r>
            <a:r>
              <a:rPr lang="en-US" baseline="0" dirty="0" err="1" smtClean="0"/>
              <a:t>Kaspersky</a:t>
            </a:r>
            <a:r>
              <a:rPr lang="en-US" baseline="0" dirty="0" smtClean="0"/>
              <a:t> Lab and </a:t>
            </a:r>
            <a:r>
              <a:rPr lang="en-US" baseline="0" dirty="0" err="1" smtClean="0"/>
              <a:t>CrySyS</a:t>
            </a:r>
            <a:r>
              <a:rPr lang="en-US" baseline="0" dirty="0" smtClean="0"/>
              <a:t> Lab of the Budapest University of Technology and Economics. The last of these stated in its report that it "is certainly the most sophisticated malware we encountered during our practice; arguably, it is the most complex malware ever found."</a:t>
            </a:r>
          </a:p>
          <a:p>
            <a:r>
              <a:rPr lang="en-US" baseline="0" dirty="0" smtClean="0"/>
              <a:t>Flame can spread to other systems over a local network (LAN) or via USB stick. It can record audio, screenshots, keyboard activity and network traffic. The program also records Skype conversations and can turn infected computers into Bluetooth beacons which attempt to download contact information from nearby Bluetooth-enabled devices. This data, along with locally stored documents, is sent on to one of several command and control servers that are scattered around the world. The program then awaits further instructions from these servers.</a:t>
            </a:r>
          </a:p>
          <a:p>
            <a:r>
              <a:rPr lang="en-US" baseline="0" dirty="0" smtClean="0"/>
              <a:t> According to estimates by </a:t>
            </a:r>
            <a:r>
              <a:rPr lang="en-US" baseline="0" dirty="0" err="1" smtClean="0"/>
              <a:t>Kaspersky</a:t>
            </a:r>
            <a:r>
              <a:rPr lang="en-US" baseline="0" dirty="0" smtClean="0"/>
              <a:t> in May 2012, Flame had initially infected approximately 1,000 machines, with victims including governmental organizations, educational institutions and private individuals. At that time 65% of the infections happened in Iran, Israel, Sudan, Syria, Lebanon, Saudi Arabia, and Egypt, with a "huge majority of targets" within Iran. Flame has also been reported in Europe and North America. Flame supports a "kill" command which wipes all traces of the malware from the computer. The initial infections of Flame stopped operating after its public exposure, and the "kill" command was sent.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3E062E0-40A3-490C-A340-E88A813E35B4}" type="slidenum">
              <a:rPr lang="en-US" smtClean="0"/>
              <a:pPr/>
              <a:t>9</a:t>
            </a:fld>
            <a:endParaRPr lang="en-US"/>
          </a:p>
        </p:txBody>
      </p:sp>
    </p:spTree>
    <p:extLst>
      <p:ext uri="{BB962C8B-B14F-4D97-AF65-F5344CB8AC3E}">
        <p14:creationId xmlns:p14="http://schemas.microsoft.com/office/powerpoint/2010/main" val="172150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Calibri" panose="020F0502020204030204" pitchFamily="34" charset="0"/>
            </a:endParaRPr>
          </a:p>
        </p:txBody>
      </p:sp>
    </p:spTree>
    <p:extLst>
      <p:ext uri="{BB962C8B-B14F-4D97-AF65-F5344CB8AC3E}">
        <p14:creationId xmlns:p14="http://schemas.microsoft.com/office/powerpoint/2010/main" val="3335094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5BBB0D-0804-4CCA-B1AF-C6B17C326D29}" type="slidenum">
              <a:rPr lang="en-US" smtClean="0"/>
              <a:t>64</a:t>
            </a:fld>
            <a:endParaRPr lang="en-US"/>
          </a:p>
        </p:txBody>
      </p:sp>
    </p:spTree>
    <p:extLst>
      <p:ext uri="{BB962C8B-B14F-4D97-AF65-F5344CB8AC3E}">
        <p14:creationId xmlns:p14="http://schemas.microsoft.com/office/powerpoint/2010/main" val="932357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u="none" strike="noStrike" kern="1200" baseline="0" dirty="0" smtClean="0">
                <a:solidFill>
                  <a:schemeClr val="tx1"/>
                </a:solidFill>
                <a:latin typeface="+mn-lt"/>
                <a:ea typeface="+mn-ea"/>
                <a:cs typeface="+mn-cs"/>
              </a:rPr>
              <a:t> DNN - 2 fully connected hidden layers of 128 neurons, each with </a:t>
            </a:r>
            <a:r>
              <a:rPr lang="en-US" sz="1200" b="0" i="0" u="none" strike="noStrike" kern="1200" baseline="0" dirty="0" err="1" smtClean="0">
                <a:solidFill>
                  <a:schemeClr val="tx1"/>
                </a:solidFill>
                <a:latin typeface="+mn-lt"/>
                <a:ea typeface="+mn-ea"/>
                <a:cs typeface="+mn-cs"/>
              </a:rPr>
              <a:t>ReLU</a:t>
            </a:r>
            <a:r>
              <a:rPr lang="en-US" sz="1200" b="0" i="0" u="none" strike="noStrike" kern="1200" baseline="0" dirty="0" smtClean="0">
                <a:solidFill>
                  <a:schemeClr val="tx1"/>
                </a:solidFill>
                <a:latin typeface="+mn-lt"/>
                <a:ea typeface="+mn-ea"/>
                <a:cs typeface="+mn-cs"/>
              </a:rPr>
              <a:t> activation and dropout rate of 0.2.</a:t>
            </a:r>
          </a:p>
          <a:p>
            <a:pPr algn="l" rtl="0"/>
            <a:r>
              <a:rPr lang="en-US" sz="1200" b="0" i="0" u="none" strike="noStrike" kern="1200" baseline="0" dirty="0" smtClean="0">
                <a:solidFill>
                  <a:schemeClr val="tx1"/>
                </a:solidFill>
                <a:latin typeface="+mn-lt"/>
                <a:ea typeface="+mn-ea"/>
                <a:cs typeface="+mn-cs"/>
              </a:rPr>
              <a:t> CNN - 1D </a:t>
            </a:r>
            <a:r>
              <a:rPr lang="en-US" sz="1200" b="0" i="0" u="none" strike="noStrike" kern="1200" baseline="0" dirty="0" err="1" smtClean="0">
                <a:solidFill>
                  <a:schemeClr val="tx1"/>
                </a:solidFill>
                <a:latin typeface="+mn-lt"/>
                <a:ea typeface="+mn-ea"/>
                <a:cs typeface="+mn-cs"/>
              </a:rPr>
              <a:t>ConvNet</a:t>
            </a:r>
            <a:r>
              <a:rPr lang="en-US" sz="1200" b="0" i="0" u="none" strike="noStrike" kern="1200" baseline="0" dirty="0" smtClean="0">
                <a:solidFill>
                  <a:schemeClr val="tx1"/>
                </a:solidFill>
                <a:latin typeface="+mn-lt"/>
                <a:ea typeface="+mn-ea"/>
                <a:cs typeface="+mn-cs"/>
              </a:rPr>
              <a:t> with 128 output filters, stride length of 1, 1D convolution window size of 3 and a </a:t>
            </a:r>
            <a:r>
              <a:rPr lang="en-US" sz="1200" b="0" i="0" u="none" strike="noStrike" kern="1200" baseline="0" dirty="0" err="1" smtClean="0">
                <a:solidFill>
                  <a:schemeClr val="tx1"/>
                </a:solidFill>
                <a:latin typeface="+mn-lt"/>
                <a:ea typeface="+mn-ea"/>
                <a:cs typeface="+mn-cs"/>
              </a:rPr>
              <a:t>ReLU</a:t>
            </a:r>
            <a:r>
              <a:rPr lang="en-US" sz="1200" b="0" i="0" u="none" strike="noStrike" kern="1200" baseline="0" dirty="0" smtClean="0">
                <a:solidFill>
                  <a:schemeClr val="tx1"/>
                </a:solidFill>
                <a:latin typeface="+mn-lt"/>
                <a:ea typeface="+mn-ea"/>
                <a:cs typeface="+mn-cs"/>
              </a:rPr>
              <a:t> activation, followed by a global max pooling 1D layer, followed by a fully connected layer of 128 neurons with </a:t>
            </a:r>
            <a:r>
              <a:rPr lang="en-US" sz="1200" b="0" i="0" u="none" strike="noStrike" kern="1200" baseline="0" dirty="0" err="1" smtClean="0">
                <a:solidFill>
                  <a:schemeClr val="tx1"/>
                </a:solidFill>
                <a:latin typeface="+mn-lt"/>
                <a:ea typeface="+mn-ea"/>
                <a:cs typeface="+mn-cs"/>
              </a:rPr>
              <a:t>ReLU</a:t>
            </a:r>
            <a:r>
              <a:rPr lang="en-US" sz="1200" b="0" i="0" u="none" strike="noStrike" kern="1200" baseline="0" dirty="0" smtClean="0">
                <a:solidFill>
                  <a:schemeClr val="tx1"/>
                </a:solidFill>
                <a:latin typeface="+mn-lt"/>
                <a:ea typeface="+mn-ea"/>
                <a:cs typeface="+mn-cs"/>
              </a:rPr>
              <a:t> activation and dropout rate of 0.2.</a:t>
            </a:r>
          </a:p>
          <a:p>
            <a:pPr algn="l" rtl="0"/>
            <a:r>
              <a:rPr lang="en-US" sz="1200" b="0" i="0" u="none" strike="noStrike" kern="1200" baseline="0" dirty="0" smtClean="0">
                <a:solidFill>
                  <a:schemeClr val="tx1"/>
                </a:solidFill>
                <a:latin typeface="+mn-lt"/>
                <a:ea typeface="+mn-ea"/>
                <a:cs typeface="+mn-cs"/>
              </a:rPr>
              <a:t> RNN, LSTM, GRU, BRNN, BLSTM, Bidirectional GRU - a hidden layer of 128 units, with dropout rate of 0.2 for both inputs and recurrent states.</a:t>
            </a:r>
          </a:p>
          <a:p>
            <a:pPr algn="l" rtl="0"/>
            <a:r>
              <a:rPr lang="en-US" sz="1200" b="0" i="0" u="none" strike="noStrike" kern="1200" baseline="0" dirty="0" smtClean="0">
                <a:solidFill>
                  <a:schemeClr val="tx1"/>
                </a:solidFill>
                <a:latin typeface="+mn-lt"/>
                <a:ea typeface="+mn-ea"/>
                <a:cs typeface="+mn-cs"/>
              </a:rPr>
              <a:t> Random Forest – 10 DTs, Gini as a picking criteria.</a:t>
            </a:r>
            <a:endParaRPr lang="he-IL" dirty="0"/>
          </a:p>
        </p:txBody>
      </p:sp>
      <p:sp>
        <p:nvSpPr>
          <p:cNvPr id="4" name="Slide Number Placeholder 3"/>
          <p:cNvSpPr>
            <a:spLocks noGrp="1"/>
          </p:cNvSpPr>
          <p:nvPr>
            <p:ph type="sldNum" sz="quarter" idx="10"/>
          </p:nvPr>
        </p:nvSpPr>
        <p:spPr/>
        <p:txBody>
          <a:bodyPr/>
          <a:lstStyle/>
          <a:p>
            <a:fld id="{7A5BBB0D-0804-4CCA-B1AF-C6B17C326D29}" type="slidenum">
              <a:rPr lang="en-US" smtClean="0"/>
              <a:t>65</a:t>
            </a:fld>
            <a:endParaRPr lang="en-US"/>
          </a:p>
        </p:txBody>
      </p:sp>
    </p:spTree>
    <p:extLst>
      <p:ext uri="{BB962C8B-B14F-4D97-AF65-F5344CB8AC3E}">
        <p14:creationId xmlns:p14="http://schemas.microsoft.com/office/powerpoint/2010/main" val="33490279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The lower the attack effectiveness (previous slide) – the higher the attack overhead (need more iterations and API calls additions to achieve a working adversarial example).</a:t>
            </a:r>
            <a:endParaRPr lang="he-IL" dirty="0" smtClean="0"/>
          </a:p>
          <a:p>
            <a:endParaRPr lang="en-US" dirty="0"/>
          </a:p>
        </p:txBody>
      </p:sp>
      <p:sp>
        <p:nvSpPr>
          <p:cNvPr id="4" name="Slide Number Placeholder 3"/>
          <p:cNvSpPr>
            <a:spLocks noGrp="1"/>
          </p:cNvSpPr>
          <p:nvPr>
            <p:ph type="sldNum" sz="quarter" idx="10"/>
          </p:nvPr>
        </p:nvSpPr>
        <p:spPr/>
        <p:txBody>
          <a:bodyPr/>
          <a:lstStyle/>
          <a:p>
            <a:fld id="{7A5BBB0D-0804-4CCA-B1AF-C6B17C326D29}" type="slidenum">
              <a:rPr lang="en-US" smtClean="0"/>
              <a:t>66</a:t>
            </a:fld>
            <a:endParaRPr lang="en-US"/>
          </a:p>
        </p:txBody>
      </p:sp>
    </p:spTree>
    <p:extLst>
      <p:ext uri="{BB962C8B-B14F-4D97-AF65-F5344CB8AC3E}">
        <p14:creationId xmlns:p14="http://schemas.microsoft.com/office/powerpoint/2010/main" val="3945111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he-IL" dirty="0" smtClean="0"/>
              <a:t>אבטחת</a:t>
            </a:r>
            <a:r>
              <a:rPr lang="he-IL" baseline="0" dirty="0" smtClean="0"/>
              <a:t> המידע מנקודת ראות מעשית</a:t>
            </a:r>
            <a:endParaRPr lang="he-IL" dirty="0" smtClean="0"/>
          </a:p>
          <a:p>
            <a:pPr algn="r" rtl="1"/>
            <a:endParaRPr lang="he-IL" dirty="0"/>
          </a:p>
        </p:txBody>
      </p:sp>
      <p:sp>
        <p:nvSpPr>
          <p:cNvPr id="4" name="Slide Number Placeholder 3"/>
          <p:cNvSpPr>
            <a:spLocks noGrp="1"/>
          </p:cNvSpPr>
          <p:nvPr>
            <p:ph type="sldNum" sz="quarter" idx="10"/>
          </p:nvPr>
        </p:nvSpPr>
        <p:spPr/>
        <p:txBody>
          <a:bodyPr/>
          <a:lstStyle/>
          <a:p>
            <a:fld id="{CA4973B5-DB7C-4C76-8CF0-22D91795405D}" type="slidenum">
              <a:rPr lang="en-US" smtClean="0"/>
              <a:t>69</a:t>
            </a:fld>
            <a:endParaRPr lang="en-US"/>
          </a:p>
        </p:txBody>
      </p:sp>
    </p:spTree>
    <p:extLst>
      <p:ext uri="{BB962C8B-B14F-4D97-AF65-F5344CB8AC3E}">
        <p14:creationId xmlns:p14="http://schemas.microsoft.com/office/powerpoint/2010/main" val="28928438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smtClean="0"/>
              <a:t>אבטחת</a:t>
            </a:r>
            <a:r>
              <a:rPr lang="he-IL" baseline="0" dirty="0" smtClean="0"/>
              <a:t> המידע מנקודת ראות מעשית</a:t>
            </a:r>
            <a:endParaRPr lang="he-IL" dirty="0"/>
          </a:p>
        </p:txBody>
      </p:sp>
      <p:sp>
        <p:nvSpPr>
          <p:cNvPr id="4" name="Slide Number Placeholder 3"/>
          <p:cNvSpPr>
            <a:spLocks noGrp="1"/>
          </p:cNvSpPr>
          <p:nvPr>
            <p:ph type="sldNum" sz="quarter" idx="10"/>
          </p:nvPr>
        </p:nvSpPr>
        <p:spPr/>
        <p:txBody>
          <a:bodyPr/>
          <a:lstStyle/>
          <a:p>
            <a:fld id="{CA4973B5-DB7C-4C76-8CF0-22D91795405D}" type="slidenum">
              <a:rPr lang="en-US" smtClean="0"/>
              <a:t>71</a:t>
            </a:fld>
            <a:endParaRPr lang="en-US"/>
          </a:p>
        </p:txBody>
      </p:sp>
    </p:spTree>
    <p:extLst>
      <p:ext uri="{BB962C8B-B14F-4D97-AF65-F5344CB8AC3E}">
        <p14:creationId xmlns:p14="http://schemas.microsoft.com/office/powerpoint/2010/main" val="2861452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CA4973B5-DB7C-4C76-8CF0-22D91795405D}" type="slidenum">
              <a:rPr lang="en-US" smtClean="0"/>
              <a:t>72</a:t>
            </a:fld>
            <a:endParaRPr lang="en-US"/>
          </a:p>
        </p:txBody>
      </p:sp>
    </p:spTree>
    <p:extLst>
      <p:ext uri="{BB962C8B-B14F-4D97-AF65-F5344CB8AC3E}">
        <p14:creationId xmlns:p14="http://schemas.microsoft.com/office/powerpoint/2010/main" val="2153252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CA4973B5-DB7C-4C76-8CF0-22D91795405D}" type="slidenum">
              <a:rPr lang="en-US" smtClean="0"/>
              <a:t>73</a:t>
            </a:fld>
            <a:endParaRPr lang="en-US"/>
          </a:p>
        </p:txBody>
      </p:sp>
    </p:spTree>
    <p:extLst>
      <p:ext uri="{BB962C8B-B14F-4D97-AF65-F5344CB8AC3E}">
        <p14:creationId xmlns:p14="http://schemas.microsoft.com/office/powerpoint/2010/main" val="9558868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CA4973B5-DB7C-4C76-8CF0-22D91795405D}" type="slidenum">
              <a:rPr lang="en-US" smtClean="0"/>
              <a:t>74</a:t>
            </a:fld>
            <a:endParaRPr lang="en-US"/>
          </a:p>
        </p:txBody>
      </p:sp>
    </p:spTree>
    <p:extLst>
      <p:ext uri="{BB962C8B-B14F-4D97-AF65-F5344CB8AC3E}">
        <p14:creationId xmlns:p14="http://schemas.microsoft.com/office/powerpoint/2010/main" val="212035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smtClean="0"/>
              <a:t>שום דבר לא קבוע.</a:t>
            </a:r>
          </a:p>
          <a:p>
            <a:pPr algn="r" rtl="1"/>
            <a:r>
              <a:rPr lang="he-IL" dirty="0" smtClean="0"/>
              <a:t>מספר הכלים להתמודדות</a:t>
            </a:r>
            <a:r>
              <a:rPr lang="he-IL" baseline="0" dirty="0" smtClean="0"/>
              <a:t> עם המתקפות והאיומים גדל כל הזמן. חלקם של כלים אלו הם בעלי יכולות חופפות/ דומות/ זהות. ניהול של כל אלה ובחירה מתוך חלופות זה נושא אחר.</a:t>
            </a:r>
            <a:endParaRPr lang="he-IL" dirty="0"/>
          </a:p>
        </p:txBody>
      </p:sp>
      <p:sp>
        <p:nvSpPr>
          <p:cNvPr id="4" name="Slide Number Placeholder 3"/>
          <p:cNvSpPr>
            <a:spLocks noGrp="1"/>
          </p:cNvSpPr>
          <p:nvPr>
            <p:ph type="sldNum" sz="quarter" idx="10"/>
          </p:nvPr>
        </p:nvSpPr>
        <p:spPr/>
        <p:txBody>
          <a:bodyPr/>
          <a:lstStyle/>
          <a:p>
            <a:fld id="{CA4973B5-DB7C-4C76-8CF0-22D91795405D}" type="slidenum">
              <a:rPr lang="en-US" smtClean="0"/>
              <a:t>75</a:t>
            </a:fld>
            <a:endParaRPr lang="en-US"/>
          </a:p>
        </p:txBody>
      </p:sp>
    </p:spTree>
    <p:extLst>
      <p:ext uri="{BB962C8B-B14F-4D97-AF65-F5344CB8AC3E}">
        <p14:creationId xmlns:p14="http://schemas.microsoft.com/office/powerpoint/2010/main" val="637700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A4973B5-DB7C-4C76-8CF0-22D91795405D}" type="slidenum">
              <a:rPr lang="en-US" smtClean="0"/>
              <a:t>12</a:t>
            </a:fld>
            <a:endParaRPr lang="en-US"/>
          </a:p>
        </p:txBody>
      </p:sp>
    </p:spTree>
    <p:extLst>
      <p:ext uri="{BB962C8B-B14F-4D97-AF65-F5344CB8AC3E}">
        <p14:creationId xmlns:p14="http://schemas.microsoft.com/office/powerpoint/2010/main" val="26957308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Arial" pitchFamily="-107" charset="0"/>
                <a:ea typeface="+mn-ea"/>
                <a:cs typeface="+mn-cs"/>
              </a:rPr>
              <a:t>In order to assess the relative severity of various threats and the relative importance</a:t>
            </a:r>
          </a:p>
          <a:p>
            <a:r>
              <a:rPr lang="en-US" sz="1200" kern="1200" baseline="0" dirty="0" smtClean="0">
                <a:solidFill>
                  <a:schemeClr val="tx1"/>
                </a:solidFill>
                <a:latin typeface="Arial" pitchFamily="-107" charset="0"/>
                <a:ea typeface="+mn-ea"/>
                <a:cs typeface="+mn-cs"/>
              </a:rPr>
              <a:t>of various approaches to computer security, it is useful to look at the experience of</a:t>
            </a:r>
          </a:p>
          <a:p>
            <a:r>
              <a:rPr lang="en-US" sz="1200" kern="1200" baseline="0" dirty="0" smtClean="0">
                <a:solidFill>
                  <a:schemeClr val="tx1"/>
                </a:solidFill>
                <a:latin typeface="Arial" pitchFamily="-107" charset="0"/>
                <a:ea typeface="+mn-ea"/>
                <a:cs typeface="+mn-cs"/>
              </a:rPr>
              <a:t>organizations. A useful view is provided by the CSI Computer Crime and Security</a:t>
            </a:r>
          </a:p>
          <a:p>
            <a:r>
              <a:rPr lang="en-US" sz="1200" kern="1200" baseline="0" dirty="0" smtClean="0">
                <a:solidFill>
                  <a:schemeClr val="tx1"/>
                </a:solidFill>
                <a:latin typeface="Arial" pitchFamily="-107" charset="0"/>
                <a:ea typeface="+mn-ea"/>
                <a:cs typeface="+mn-cs"/>
              </a:rPr>
              <a:t>Survey for 2010/2011, conducted by the Computer Security Institute. The respondents</a:t>
            </a:r>
          </a:p>
          <a:p>
            <a:r>
              <a:rPr lang="en-US" sz="1200" kern="1200" baseline="0" dirty="0" smtClean="0">
                <a:solidFill>
                  <a:schemeClr val="tx1"/>
                </a:solidFill>
                <a:latin typeface="Arial" pitchFamily="-107" charset="0"/>
                <a:ea typeface="+mn-ea"/>
                <a:cs typeface="+mn-cs"/>
              </a:rPr>
              <a:t>consisted of over 350 U.S.-based companies, nonprofit organizations, and</a:t>
            </a:r>
          </a:p>
          <a:p>
            <a:r>
              <a:rPr lang="en-US" sz="1200" kern="1200" baseline="0" dirty="0" smtClean="0">
                <a:solidFill>
                  <a:schemeClr val="tx1"/>
                </a:solidFill>
                <a:latin typeface="Arial" pitchFamily="-107" charset="0"/>
                <a:ea typeface="+mn-ea"/>
                <a:cs typeface="+mn-cs"/>
              </a:rPr>
              <a:t>public sector organizations.</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Figure 1.4 shows the types of attacks experienced by respondents in nine</a:t>
            </a:r>
          </a:p>
          <a:p>
            <a:r>
              <a:rPr lang="en-US" sz="1200" kern="1200" baseline="0" dirty="0" smtClean="0">
                <a:solidFill>
                  <a:schemeClr val="tx1"/>
                </a:solidFill>
                <a:latin typeface="Arial" pitchFamily="-107" charset="0"/>
                <a:ea typeface="+mn-ea"/>
                <a:cs typeface="+mn-cs"/>
              </a:rPr>
              <a:t>major categories. 6 Most noteworthy is the large and growing prevalence of malicious</a:t>
            </a:r>
          </a:p>
          <a:p>
            <a:r>
              <a:rPr lang="en-US" sz="1200" kern="1200" baseline="0" dirty="0" smtClean="0">
                <a:solidFill>
                  <a:schemeClr val="tx1"/>
                </a:solidFill>
                <a:latin typeface="Arial" pitchFamily="-107" charset="0"/>
                <a:ea typeface="+mn-ea"/>
                <a:cs typeface="+mn-cs"/>
              </a:rPr>
              <a:t>software (malware) attacks. It is also worth noting that most categories of</a:t>
            </a:r>
          </a:p>
          <a:p>
            <a:r>
              <a:rPr lang="en-US" sz="1200" kern="1200" baseline="0" dirty="0" smtClean="0">
                <a:solidFill>
                  <a:schemeClr val="tx1"/>
                </a:solidFill>
                <a:latin typeface="Arial" pitchFamily="-107" charset="0"/>
                <a:ea typeface="+mn-ea"/>
                <a:cs typeface="+mn-cs"/>
              </a:rPr>
              <a:t>attack exhibit a somewhat downward trend. The CSI report speculates that this is</a:t>
            </a:r>
          </a:p>
          <a:p>
            <a:r>
              <a:rPr lang="en-US" sz="1200" kern="1200" baseline="0" dirty="0" smtClean="0">
                <a:solidFill>
                  <a:schemeClr val="tx1"/>
                </a:solidFill>
                <a:latin typeface="Arial" pitchFamily="-107" charset="0"/>
                <a:ea typeface="+mn-ea"/>
                <a:cs typeface="+mn-cs"/>
              </a:rPr>
              <a:t>due in large part to improved security techniques by organizations.</a:t>
            </a:r>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76</a:t>
            </a:fld>
            <a:endParaRPr lang="en-AU" dirty="0"/>
          </a:p>
        </p:txBody>
      </p:sp>
    </p:spTree>
    <p:extLst>
      <p:ext uri="{BB962C8B-B14F-4D97-AF65-F5344CB8AC3E}">
        <p14:creationId xmlns:p14="http://schemas.microsoft.com/office/powerpoint/2010/main" val="40287357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34E433-BC61-AE48-A59F-1186134F32BC}" type="slidenum">
              <a:rPr lang="en-AU"/>
              <a:pPr/>
              <a:t>77</a:t>
            </a:fld>
            <a:endParaRPr lang="en-AU" dirty="0"/>
          </a:p>
        </p:txBody>
      </p:sp>
      <p:sp>
        <p:nvSpPr>
          <p:cNvPr id="211970" name="Rectangle 2"/>
          <p:cNvSpPr>
            <a:spLocks noGrp="1" noRot="1" noChangeAspect="1" noChangeArrowheads="1" noTextEdit="1"/>
          </p:cNvSpPr>
          <p:nvPr>
            <p:ph type="sldImg"/>
          </p:nvPr>
        </p:nvSpPr>
        <p:spPr>
          <a:ln/>
        </p:spPr>
      </p:sp>
      <p:sp>
        <p:nvSpPr>
          <p:cNvPr id="211971" name="Rectangle 3"/>
          <p:cNvSpPr>
            <a:spLocks noGrp="1" noChangeArrowheads="1"/>
          </p:cNvSpPr>
          <p:nvPr>
            <p:ph type="body" idx="1"/>
          </p:nvPr>
        </p:nvSpPr>
        <p:spPr/>
        <p:txBody>
          <a:bodyPr/>
          <a:lstStyle/>
          <a:p>
            <a:r>
              <a:rPr lang="en-US" dirty="0">
                <a:latin typeface="Times New Roman" pitchFamily="-107" charset="0"/>
              </a:rPr>
              <a:t>Computer security is both fascinating and complex. Some of the reasons follow</a:t>
            </a:r>
            <a:r>
              <a:rPr lang="en-US" dirty="0" smtClean="0">
                <a:latin typeface="Times New Roman" pitchFamily="-107" charset="0"/>
              </a:rPr>
              <a:t>:</a:t>
            </a:r>
          </a:p>
          <a:p>
            <a:endParaRPr lang="en-US" dirty="0" smtClean="0">
              <a:latin typeface="Times New Roman" pitchFamily="-107" charset="0"/>
            </a:endParaRPr>
          </a:p>
          <a:p>
            <a:r>
              <a:rPr lang="en-US" b="1" dirty="0">
                <a:latin typeface="Times New Roman" pitchFamily="-107" charset="0"/>
              </a:rPr>
              <a:t>1.</a:t>
            </a:r>
            <a:r>
              <a:rPr lang="en-US" dirty="0">
                <a:latin typeface="Times New Roman" pitchFamily="-107" charset="0"/>
              </a:rPr>
              <a:t> Computer security is not as simple as it might first appear to the novice. The requirements seem to be straightforward, but the mechanisms used to meet those requirements can be quite complex and subtle.</a:t>
            </a:r>
          </a:p>
          <a:p>
            <a:r>
              <a:rPr lang="en-US" b="1" dirty="0">
                <a:latin typeface="Times New Roman" pitchFamily="-107" charset="0"/>
              </a:rPr>
              <a:t>2.</a:t>
            </a:r>
            <a:r>
              <a:rPr lang="en-US" dirty="0">
                <a:latin typeface="Times New Roman" pitchFamily="-107" charset="0"/>
              </a:rPr>
              <a:t> In developing a particular security mechanism or algorithm, one must always consider potential attacks (often unexpected) on those security features. </a:t>
            </a:r>
          </a:p>
          <a:p>
            <a:r>
              <a:rPr lang="en-US" b="1" dirty="0">
                <a:latin typeface="Times New Roman" pitchFamily="-107" charset="0"/>
              </a:rPr>
              <a:t>3.</a:t>
            </a:r>
            <a:r>
              <a:rPr lang="en-US" dirty="0">
                <a:latin typeface="Times New Roman" pitchFamily="-107" charset="0"/>
              </a:rPr>
              <a:t> Hence procedures used to provide particular services are often counterintuitive. </a:t>
            </a:r>
          </a:p>
          <a:p>
            <a:r>
              <a:rPr lang="en-US" b="1" dirty="0">
                <a:latin typeface="Times New Roman" pitchFamily="-107" charset="0"/>
              </a:rPr>
              <a:t>4. </a:t>
            </a:r>
            <a:r>
              <a:rPr lang="en-US" dirty="0">
                <a:latin typeface="Times New Roman" pitchFamily="-107" charset="0"/>
              </a:rPr>
              <a:t>Having designed various security mechanisms, it is necessary to decide where to use them.</a:t>
            </a:r>
          </a:p>
          <a:p>
            <a:r>
              <a:rPr lang="en-US" b="1" dirty="0">
                <a:latin typeface="Times New Roman" pitchFamily="-107" charset="0"/>
              </a:rPr>
              <a:t>5.</a:t>
            </a:r>
            <a:r>
              <a:rPr lang="en-US" dirty="0">
                <a:latin typeface="Times New Roman" pitchFamily="-107" charset="0"/>
              </a:rPr>
              <a:t> Security mechanisms typically involve more than a particular algorithm or protocol, but also require participants to have secret information, leading to issues of creation, distribution, and protection of that secret information. </a:t>
            </a:r>
          </a:p>
          <a:p>
            <a:r>
              <a:rPr lang="en-US" b="1" dirty="0">
                <a:latin typeface="Times New Roman" pitchFamily="-107" charset="0"/>
              </a:rPr>
              <a:t>6. </a:t>
            </a:r>
            <a:r>
              <a:rPr lang="en-US" dirty="0">
                <a:latin typeface="Times New Roman" pitchFamily="-107" charset="0"/>
              </a:rPr>
              <a:t>Computer security is essentially a battle of wits between a perpetrator who tries to find holes and the designer or administrator who tries to close them. </a:t>
            </a:r>
          </a:p>
          <a:p>
            <a:r>
              <a:rPr lang="en-US" b="1" dirty="0">
                <a:latin typeface="Times New Roman" pitchFamily="-107" charset="0"/>
              </a:rPr>
              <a:t>7. </a:t>
            </a:r>
            <a:r>
              <a:rPr lang="en-US" dirty="0">
                <a:latin typeface="Times New Roman" pitchFamily="-107" charset="0"/>
              </a:rPr>
              <a:t>There is a natural tendency on the part of users and system managers to perceive little benefit from security investment until a security failure occurs.</a:t>
            </a:r>
          </a:p>
          <a:p>
            <a:r>
              <a:rPr lang="en-US" b="1" dirty="0">
                <a:latin typeface="Times New Roman" pitchFamily="-107" charset="0"/>
              </a:rPr>
              <a:t>8. </a:t>
            </a:r>
            <a:r>
              <a:rPr lang="en-US" dirty="0">
                <a:latin typeface="Times New Roman" pitchFamily="-107" charset="0"/>
              </a:rPr>
              <a:t>Security requires regular monitoring, difficult in today's short-term environment.</a:t>
            </a:r>
          </a:p>
          <a:p>
            <a:r>
              <a:rPr lang="en-US" b="1" dirty="0">
                <a:latin typeface="Times New Roman" pitchFamily="-107" charset="0"/>
              </a:rPr>
              <a:t>9. </a:t>
            </a:r>
            <a:r>
              <a:rPr lang="en-US" dirty="0">
                <a:latin typeface="Times New Roman" pitchFamily="-107" charset="0"/>
              </a:rPr>
              <a:t>Security is still too often an afterthought - incorporated after the design is complete.</a:t>
            </a:r>
          </a:p>
          <a:p>
            <a:r>
              <a:rPr lang="en-US" b="1" dirty="0">
                <a:latin typeface="Times New Roman" pitchFamily="-107" charset="0"/>
              </a:rPr>
              <a:t>10. </a:t>
            </a:r>
            <a:r>
              <a:rPr lang="en-US" dirty="0">
                <a:latin typeface="Times New Roman" pitchFamily="-107" charset="0"/>
              </a:rPr>
              <a:t>Many users / security administrators view strong security as an impediment to efficient and user-friendly operation of an information system or use of information.</a:t>
            </a:r>
          </a:p>
        </p:txBody>
      </p:sp>
    </p:spTree>
    <p:extLst>
      <p:ext uri="{BB962C8B-B14F-4D97-AF65-F5344CB8AC3E}">
        <p14:creationId xmlns:p14="http://schemas.microsoft.com/office/powerpoint/2010/main" val="14888767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81075" y="755650"/>
            <a:ext cx="4897438" cy="367188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8295EE9-0352-45BF-9CCA-FECE5453D54F}" type="slidenum">
              <a:rPr lang="en-US" smtClean="0"/>
              <a:pPr/>
              <a:t>82</a:t>
            </a:fld>
            <a:endParaRPr lang="en-US"/>
          </a:p>
        </p:txBody>
      </p:sp>
    </p:spTree>
    <p:extLst>
      <p:ext uri="{BB962C8B-B14F-4D97-AF65-F5344CB8AC3E}">
        <p14:creationId xmlns:p14="http://schemas.microsoft.com/office/powerpoint/2010/main" val="11837581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471730-8E1A-47DF-A389-13AC9C6C8D33}" type="slidenum">
              <a:rPr lang="en-AU"/>
              <a:pPr/>
              <a:t>85</a:t>
            </a:fld>
            <a:endParaRPr lang="en-AU"/>
          </a:p>
        </p:txBody>
      </p:sp>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p:txBody>
          <a:bodyPr/>
          <a:lstStyle/>
          <a:p>
            <a:r>
              <a:rPr lang="en-US" dirty="0">
                <a:latin typeface="Times New Roman" charset="0"/>
              </a:rPr>
              <a:t>There is one generally agreed-upon approach used by the CERT and other organizations concerned with computer security, the computer and network security incident taxonomy. Figure 1.4 from the text depicts the overall scope of computer security using this taxonomy. At a top level of detail, an attacker, or group of attackers, achieves their objectives by performing attacks. An incident may be comprised of a single or multiple attacks, as illustrated by the return loop . The key elements are:</a:t>
            </a:r>
          </a:p>
          <a:p>
            <a:r>
              <a:rPr lang="en-US" dirty="0">
                <a:latin typeface="Times New Roman" charset="0"/>
                <a:cs typeface="Times New Roman" charset="0"/>
              </a:rPr>
              <a:t>• </a:t>
            </a:r>
            <a:r>
              <a:rPr lang="en-US" b="1" dirty="0">
                <a:latin typeface="Times New Roman" charset="0"/>
              </a:rPr>
              <a:t>Action:</a:t>
            </a:r>
            <a:r>
              <a:rPr lang="en-US" dirty="0">
                <a:latin typeface="Times New Roman" charset="0"/>
              </a:rPr>
              <a:t> A step taken by a user or process in order to achieve a result</a:t>
            </a:r>
          </a:p>
          <a:p>
            <a:r>
              <a:rPr lang="en-US" dirty="0">
                <a:latin typeface="Times New Roman" charset="0"/>
                <a:cs typeface="Times New Roman" charset="0"/>
              </a:rPr>
              <a:t>• </a:t>
            </a:r>
            <a:r>
              <a:rPr lang="en-US" b="1" dirty="0">
                <a:latin typeface="Times New Roman" charset="0"/>
              </a:rPr>
              <a:t>Target:</a:t>
            </a:r>
            <a:r>
              <a:rPr lang="en-US" dirty="0">
                <a:latin typeface="Times New Roman" charset="0"/>
              </a:rPr>
              <a:t> A computer or network logical entity or physical entity</a:t>
            </a:r>
          </a:p>
          <a:p>
            <a:r>
              <a:rPr lang="en-US" dirty="0">
                <a:latin typeface="Times New Roman" charset="0"/>
                <a:cs typeface="Times New Roman" charset="0"/>
              </a:rPr>
              <a:t>• </a:t>
            </a:r>
            <a:r>
              <a:rPr lang="en-US" b="1" dirty="0">
                <a:latin typeface="Times New Roman" charset="0"/>
              </a:rPr>
              <a:t>Event:</a:t>
            </a:r>
            <a:r>
              <a:rPr lang="en-US" dirty="0">
                <a:latin typeface="Times New Roman" charset="0"/>
              </a:rPr>
              <a:t> An action directed at a target that is intended to result in a change of state, or status, of the target</a:t>
            </a:r>
          </a:p>
          <a:p>
            <a:r>
              <a:rPr lang="en-US" dirty="0">
                <a:latin typeface="Times New Roman" charset="0"/>
                <a:cs typeface="Times New Roman" charset="0"/>
              </a:rPr>
              <a:t>• </a:t>
            </a:r>
            <a:r>
              <a:rPr lang="en-US" b="1" dirty="0">
                <a:latin typeface="Times New Roman" charset="0"/>
              </a:rPr>
              <a:t>Tool:</a:t>
            </a:r>
            <a:r>
              <a:rPr lang="en-US" dirty="0">
                <a:latin typeface="Times New Roman" charset="0"/>
              </a:rPr>
              <a:t> A means of exploiting a computer or network vulnerability</a:t>
            </a:r>
          </a:p>
          <a:p>
            <a:r>
              <a:rPr lang="en-US" dirty="0">
                <a:latin typeface="Times New Roman" charset="0"/>
                <a:cs typeface="Times New Roman" charset="0"/>
              </a:rPr>
              <a:t>• </a:t>
            </a:r>
            <a:r>
              <a:rPr lang="en-US" b="1" dirty="0">
                <a:latin typeface="Times New Roman" charset="0"/>
              </a:rPr>
              <a:t>Vulnerability:</a:t>
            </a:r>
            <a:r>
              <a:rPr lang="en-US" dirty="0">
                <a:latin typeface="Times New Roman" charset="0"/>
              </a:rPr>
              <a:t> A weakness in a system allowing unauthorized action</a:t>
            </a:r>
          </a:p>
          <a:p>
            <a:r>
              <a:rPr lang="en-US" dirty="0">
                <a:latin typeface="Times New Roman" charset="0"/>
                <a:cs typeface="Times New Roman" charset="0"/>
              </a:rPr>
              <a:t>• </a:t>
            </a:r>
            <a:r>
              <a:rPr lang="en-US" b="1" dirty="0">
                <a:latin typeface="Times New Roman" charset="0"/>
              </a:rPr>
              <a:t>Unauthorized result:</a:t>
            </a:r>
            <a:r>
              <a:rPr lang="en-US" dirty="0">
                <a:latin typeface="Times New Roman" charset="0"/>
              </a:rPr>
              <a:t> An unauthorized consequence of an event</a:t>
            </a:r>
          </a:p>
          <a:p>
            <a:r>
              <a:rPr lang="en-US" dirty="0">
                <a:latin typeface="Times New Roman" charset="0"/>
                <a:cs typeface="Times New Roman" charset="0"/>
              </a:rPr>
              <a:t>• </a:t>
            </a:r>
            <a:r>
              <a:rPr lang="en-US" b="1" dirty="0">
                <a:latin typeface="Times New Roman" charset="0"/>
              </a:rPr>
              <a:t>Attack:</a:t>
            </a:r>
            <a:r>
              <a:rPr lang="en-US" dirty="0">
                <a:latin typeface="Times New Roman" charset="0"/>
              </a:rPr>
              <a:t> A series of steps taken by an attacker to achieve an unauthorized result</a:t>
            </a:r>
          </a:p>
          <a:p>
            <a:r>
              <a:rPr lang="en-US" dirty="0">
                <a:latin typeface="Times New Roman" charset="0"/>
                <a:cs typeface="Times New Roman" charset="0"/>
              </a:rPr>
              <a:t>• </a:t>
            </a:r>
            <a:r>
              <a:rPr lang="en-US" b="1" dirty="0">
                <a:latin typeface="Times New Roman" charset="0"/>
              </a:rPr>
              <a:t>Attacker:</a:t>
            </a:r>
            <a:r>
              <a:rPr lang="en-US" dirty="0">
                <a:latin typeface="Times New Roman" charset="0"/>
              </a:rPr>
              <a:t> An individual who attempts one or more attacks in order to achieve an objective</a:t>
            </a:r>
          </a:p>
          <a:p>
            <a:r>
              <a:rPr lang="en-US" dirty="0">
                <a:latin typeface="Times New Roman" charset="0"/>
                <a:cs typeface="Times New Roman" charset="0"/>
              </a:rPr>
              <a:t>• </a:t>
            </a:r>
            <a:r>
              <a:rPr lang="en-US" b="1" dirty="0">
                <a:latin typeface="Times New Roman" charset="0"/>
              </a:rPr>
              <a:t>Objectives:</a:t>
            </a:r>
            <a:r>
              <a:rPr lang="en-US" dirty="0">
                <a:latin typeface="Times New Roman" charset="0"/>
              </a:rPr>
              <a:t> The purpose or end goal of an incident</a:t>
            </a:r>
          </a:p>
          <a:p>
            <a:r>
              <a:rPr lang="en-US" dirty="0">
                <a:latin typeface="Times New Roman" charset="0"/>
                <a:cs typeface="Times New Roman" charset="0"/>
              </a:rPr>
              <a:t>• </a:t>
            </a:r>
            <a:r>
              <a:rPr lang="en-US" b="1" dirty="0">
                <a:latin typeface="Times New Roman" charset="0"/>
              </a:rPr>
              <a:t>Incident:</a:t>
            </a:r>
            <a:r>
              <a:rPr lang="en-US" dirty="0">
                <a:latin typeface="Times New Roman" charset="0"/>
              </a:rPr>
              <a:t> a group of attacks that can be distinguished from other attacks because of the distinctiveness of the attackers, attacks, objectives, sites, and timing</a:t>
            </a:r>
          </a:p>
        </p:txBody>
      </p:sp>
    </p:spTree>
    <p:extLst>
      <p:ext uri="{BB962C8B-B14F-4D97-AF65-F5344CB8AC3E}">
        <p14:creationId xmlns:p14="http://schemas.microsoft.com/office/powerpoint/2010/main" val="19472705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85B399-E414-264B-AC2B-BBCB3C6C6795}" type="slidenum">
              <a:rPr lang="en-AU"/>
              <a:pPr/>
              <a:t>86</a:t>
            </a:fld>
            <a:endParaRPr lang="en-AU" dirty="0"/>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r>
              <a:rPr lang="en-US" sz="1200" kern="1200" baseline="0" dirty="0" smtClean="0">
                <a:solidFill>
                  <a:schemeClr val="tx1"/>
                </a:solidFill>
                <a:latin typeface="Arial" pitchFamily="-107" charset="0"/>
                <a:ea typeface="+mn-ea"/>
                <a:cs typeface="+mn-cs"/>
              </a:rPr>
              <a:t>In the context of security, our concern is with the </a:t>
            </a:r>
            <a:r>
              <a:rPr lang="en-US" sz="1200" b="1" kern="1200" baseline="0" dirty="0" smtClean="0">
                <a:solidFill>
                  <a:schemeClr val="tx1"/>
                </a:solidFill>
                <a:latin typeface="Arial" pitchFamily="-107" charset="0"/>
                <a:ea typeface="+mn-ea"/>
                <a:cs typeface="+mn-cs"/>
              </a:rPr>
              <a:t>vulnerabilities of system</a:t>
            </a:r>
          </a:p>
          <a:p>
            <a:r>
              <a:rPr lang="en-US" sz="1200" kern="1200" baseline="0" dirty="0" smtClean="0">
                <a:solidFill>
                  <a:schemeClr val="tx1"/>
                </a:solidFill>
                <a:latin typeface="Arial" pitchFamily="-107" charset="0"/>
                <a:ea typeface="+mn-ea"/>
                <a:cs typeface="+mn-cs"/>
              </a:rPr>
              <a:t>resources. [NRC02] lists the following general categories of vulnerabilities of a</a:t>
            </a:r>
          </a:p>
          <a:p>
            <a:r>
              <a:rPr lang="en-US" sz="1200" kern="1200" baseline="0" dirty="0" smtClean="0">
                <a:solidFill>
                  <a:schemeClr val="tx1"/>
                </a:solidFill>
                <a:latin typeface="Arial" pitchFamily="-107" charset="0"/>
                <a:ea typeface="+mn-ea"/>
                <a:cs typeface="+mn-cs"/>
              </a:rPr>
              <a:t>computer system or network asset:</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It can be </a:t>
            </a:r>
            <a:r>
              <a:rPr lang="en-US" sz="1200" b="1" kern="1200" baseline="0" dirty="0" smtClean="0">
                <a:solidFill>
                  <a:schemeClr val="tx1"/>
                </a:solidFill>
                <a:latin typeface="Arial" pitchFamily="-107" charset="0"/>
                <a:ea typeface="+mn-ea"/>
                <a:cs typeface="+mn-cs"/>
              </a:rPr>
              <a:t>corrupted , so that it does the wrong thing or gives wrong answers.</a:t>
            </a:r>
          </a:p>
          <a:p>
            <a:r>
              <a:rPr lang="en-US" sz="1200" kern="1200" baseline="0" dirty="0" smtClean="0">
                <a:solidFill>
                  <a:schemeClr val="tx1"/>
                </a:solidFill>
                <a:latin typeface="Arial" pitchFamily="-107" charset="0"/>
                <a:ea typeface="+mn-ea"/>
                <a:cs typeface="+mn-cs"/>
              </a:rPr>
              <a:t>For example, stored data values may differ from what they should be because</a:t>
            </a:r>
          </a:p>
          <a:p>
            <a:r>
              <a:rPr lang="en-US" sz="1200" kern="1200" baseline="0" dirty="0" smtClean="0">
                <a:solidFill>
                  <a:schemeClr val="tx1"/>
                </a:solidFill>
                <a:latin typeface="Arial" pitchFamily="-107" charset="0"/>
                <a:ea typeface="+mn-ea"/>
                <a:cs typeface="+mn-cs"/>
              </a:rPr>
              <a:t>they have been improperly modified.</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It can become </a:t>
            </a:r>
            <a:r>
              <a:rPr lang="en-US" sz="1200" b="1" kern="1200" baseline="0" dirty="0" smtClean="0">
                <a:solidFill>
                  <a:schemeClr val="tx1"/>
                </a:solidFill>
                <a:latin typeface="Arial" pitchFamily="-107" charset="0"/>
                <a:ea typeface="+mn-ea"/>
                <a:cs typeface="+mn-cs"/>
              </a:rPr>
              <a:t>leaky . For example, someone who should not have access to</a:t>
            </a:r>
          </a:p>
          <a:p>
            <a:r>
              <a:rPr lang="en-US" sz="1200" kern="1200" baseline="0" dirty="0" smtClean="0">
                <a:solidFill>
                  <a:schemeClr val="tx1"/>
                </a:solidFill>
                <a:latin typeface="Arial" pitchFamily="-107" charset="0"/>
                <a:ea typeface="+mn-ea"/>
                <a:cs typeface="+mn-cs"/>
              </a:rPr>
              <a:t>some or all of the information available through the network obtains such</a:t>
            </a:r>
          </a:p>
          <a:p>
            <a:r>
              <a:rPr lang="en-US" sz="1200" kern="1200" baseline="0" dirty="0" smtClean="0">
                <a:solidFill>
                  <a:schemeClr val="tx1"/>
                </a:solidFill>
                <a:latin typeface="Arial" pitchFamily="-107" charset="0"/>
                <a:ea typeface="+mn-ea"/>
                <a:cs typeface="+mn-cs"/>
              </a:rPr>
              <a:t>access.</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It can become </a:t>
            </a:r>
            <a:r>
              <a:rPr lang="en-US" sz="1200" b="1" kern="1200" baseline="0" dirty="0" smtClean="0">
                <a:solidFill>
                  <a:schemeClr val="tx1"/>
                </a:solidFill>
                <a:latin typeface="Arial" pitchFamily="-107" charset="0"/>
                <a:ea typeface="+mn-ea"/>
                <a:cs typeface="+mn-cs"/>
              </a:rPr>
              <a:t>unavailable or very slow. That is, using the system or network</a:t>
            </a:r>
          </a:p>
          <a:p>
            <a:r>
              <a:rPr lang="en-US" sz="1200" kern="1200" baseline="0" dirty="0" smtClean="0">
                <a:solidFill>
                  <a:schemeClr val="tx1"/>
                </a:solidFill>
                <a:latin typeface="Arial" pitchFamily="-107" charset="0"/>
                <a:ea typeface="+mn-ea"/>
                <a:cs typeface="+mn-cs"/>
              </a:rPr>
              <a:t>becomes impossible or impractical.</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These three general types of vulnerability correspond to the concepts of integrity,</a:t>
            </a:r>
          </a:p>
          <a:p>
            <a:r>
              <a:rPr lang="en-US" sz="1200" kern="1200" baseline="0" dirty="0" smtClean="0">
                <a:solidFill>
                  <a:schemeClr val="tx1"/>
                </a:solidFill>
                <a:latin typeface="Arial" pitchFamily="-107" charset="0"/>
                <a:ea typeface="+mn-ea"/>
                <a:cs typeface="+mn-cs"/>
              </a:rPr>
              <a:t>confidentiality, and availability, enumerated earlier in this section.</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Corresponding to the various types of vulnerabilities to a system resource are</a:t>
            </a:r>
          </a:p>
          <a:p>
            <a:r>
              <a:rPr lang="en-US" sz="1200" b="1" kern="1200" baseline="0" dirty="0" smtClean="0">
                <a:solidFill>
                  <a:schemeClr val="tx1"/>
                </a:solidFill>
                <a:latin typeface="Arial" pitchFamily="-107" charset="0"/>
                <a:ea typeface="+mn-ea"/>
                <a:cs typeface="+mn-cs"/>
              </a:rPr>
              <a:t>threats that are capable of exploiting those vulnerabilities. A threat represents a</a:t>
            </a:r>
          </a:p>
          <a:p>
            <a:r>
              <a:rPr lang="en-US" sz="1200" kern="1200" baseline="0" dirty="0" smtClean="0">
                <a:solidFill>
                  <a:schemeClr val="tx1"/>
                </a:solidFill>
                <a:latin typeface="Arial" pitchFamily="-107" charset="0"/>
                <a:ea typeface="+mn-ea"/>
                <a:cs typeface="+mn-cs"/>
              </a:rPr>
              <a:t>potential security harm to an asset. An </a:t>
            </a:r>
            <a:r>
              <a:rPr lang="en-US" sz="1200" b="1" kern="1200" baseline="0" dirty="0" smtClean="0">
                <a:solidFill>
                  <a:schemeClr val="tx1"/>
                </a:solidFill>
                <a:latin typeface="Arial" pitchFamily="-107" charset="0"/>
                <a:ea typeface="+mn-ea"/>
                <a:cs typeface="+mn-cs"/>
              </a:rPr>
              <a:t>attack is a threat that is carried out (threat</a:t>
            </a:r>
          </a:p>
          <a:p>
            <a:r>
              <a:rPr lang="en-US" sz="1200" kern="1200" baseline="0" dirty="0" smtClean="0">
                <a:solidFill>
                  <a:schemeClr val="tx1"/>
                </a:solidFill>
                <a:latin typeface="Arial" pitchFamily="-107" charset="0"/>
                <a:ea typeface="+mn-ea"/>
                <a:cs typeface="+mn-cs"/>
              </a:rPr>
              <a:t>action) and, if successful, leads to an undesirable violation of security, or threat</a:t>
            </a:r>
          </a:p>
          <a:p>
            <a:r>
              <a:rPr lang="en-US" sz="1200" kern="1200" baseline="0" dirty="0" smtClean="0">
                <a:solidFill>
                  <a:schemeClr val="tx1"/>
                </a:solidFill>
                <a:latin typeface="Arial" pitchFamily="-107" charset="0"/>
                <a:ea typeface="+mn-ea"/>
                <a:cs typeface="+mn-cs"/>
              </a:rPr>
              <a:t>consequence. The agent carrying out the attack is referred to as an attacker, or</a:t>
            </a:r>
          </a:p>
          <a:p>
            <a:r>
              <a:rPr lang="en-US" sz="1200" b="1" kern="1200" baseline="0" dirty="0" smtClean="0">
                <a:solidFill>
                  <a:schemeClr val="tx1"/>
                </a:solidFill>
                <a:latin typeface="Arial" pitchFamily="-107" charset="0"/>
                <a:ea typeface="+mn-ea"/>
                <a:cs typeface="+mn-cs"/>
              </a:rPr>
              <a:t>threat agent . We can distinguish two types of attacks:</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a:t>
            </a:r>
            <a:r>
              <a:rPr lang="en-US" sz="1200" b="1" kern="1200" baseline="0" dirty="0" smtClean="0">
                <a:solidFill>
                  <a:schemeClr val="tx1"/>
                </a:solidFill>
                <a:latin typeface="Arial" pitchFamily="-107" charset="0"/>
                <a:ea typeface="+mn-ea"/>
                <a:cs typeface="+mn-cs"/>
              </a:rPr>
              <a:t>Active attack: An attempt to alter system resources or affect their operation.</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a:t>
            </a:r>
            <a:r>
              <a:rPr lang="en-US" sz="1200" b="1" kern="1200" baseline="0" dirty="0" smtClean="0">
                <a:solidFill>
                  <a:schemeClr val="tx1"/>
                </a:solidFill>
                <a:latin typeface="Arial" pitchFamily="-107" charset="0"/>
                <a:ea typeface="+mn-ea"/>
                <a:cs typeface="+mn-cs"/>
              </a:rPr>
              <a:t>Passive attack: An attempt to learn or make use of information from the</a:t>
            </a:r>
          </a:p>
          <a:p>
            <a:r>
              <a:rPr lang="en-US" sz="1200" kern="1200" baseline="0" dirty="0" smtClean="0">
                <a:solidFill>
                  <a:schemeClr val="tx1"/>
                </a:solidFill>
                <a:latin typeface="Arial" pitchFamily="-107" charset="0"/>
                <a:ea typeface="+mn-ea"/>
                <a:cs typeface="+mn-cs"/>
              </a:rPr>
              <a:t>system that does not affect system resources.</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We can also classify attacks based on the origin of the attack:</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a:t>
            </a:r>
            <a:r>
              <a:rPr lang="en-US" sz="1200" b="1" kern="1200" baseline="0" dirty="0" smtClean="0">
                <a:solidFill>
                  <a:schemeClr val="tx1"/>
                </a:solidFill>
                <a:latin typeface="Arial" pitchFamily="-107" charset="0"/>
                <a:ea typeface="+mn-ea"/>
                <a:cs typeface="+mn-cs"/>
              </a:rPr>
              <a:t>Inside attack: Initiated by an entity inside the security perimeter (an “insider”).</a:t>
            </a:r>
          </a:p>
          <a:p>
            <a:r>
              <a:rPr lang="en-US" sz="1200" kern="1200" baseline="0" dirty="0" smtClean="0">
                <a:solidFill>
                  <a:schemeClr val="tx1"/>
                </a:solidFill>
                <a:latin typeface="Arial" pitchFamily="-107" charset="0"/>
                <a:ea typeface="+mn-ea"/>
                <a:cs typeface="+mn-cs"/>
              </a:rPr>
              <a:t>The insider is authorized to access system resources but uses them in a way not</a:t>
            </a:r>
          </a:p>
          <a:p>
            <a:r>
              <a:rPr lang="en-US" sz="1200" kern="1200" baseline="0" dirty="0" smtClean="0">
                <a:solidFill>
                  <a:schemeClr val="tx1"/>
                </a:solidFill>
                <a:latin typeface="Arial" pitchFamily="-107" charset="0"/>
                <a:ea typeface="+mn-ea"/>
                <a:cs typeface="+mn-cs"/>
              </a:rPr>
              <a:t>approved by those who granted the authorization.</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a:t>
            </a:r>
            <a:r>
              <a:rPr lang="en-US" sz="1200" b="1" kern="1200" baseline="0" dirty="0" smtClean="0">
                <a:solidFill>
                  <a:schemeClr val="tx1"/>
                </a:solidFill>
                <a:latin typeface="Arial" pitchFamily="-107" charset="0"/>
                <a:ea typeface="+mn-ea"/>
                <a:cs typeface="+mn-cs"/>
              </a:rPr>
              <a:t>Outside attack: Initiated from outside the perimeter, by an unauthorized or</a:t>
            </a:r>
          </a:p>
          <a:p>
            <a:r>
              <a:rPr lang="en-US" sz="1200" kern="1200" baseline="0" dirty="0" smtClean="0">
                <a:solidFill>
                  <a:schemeClr val="tx1"/>
                </a:solidFill>
                <a:latin typeface="Arial" pitchFamily="-107" charset="0"/>
                <a:ea typeface="+mn-ea"/>
                <a:cs typeface="+mn-cs"/>
              </a:rPr>
              <a:t>illegitimate user of the system (an “outsider”). On the Internet, potential</a:t>
            </a:r>
          </a:p>
          <a:p>
            <a:r>
              <a:rPr lang="en-US" sz="1200" kern="1200" baseline="0" dirty="0" smtClean="0">
                <a:solidFill>
                  <a:schemeClr val="tx1"/>
                </a:solidFill>
                <a:latin typeface="Arial" pitchFamily="-107" charset="0"/>
                <a:ea typeface="+mn-ea"/>
                <a:cs typeface="+mn-cs"/>
              </a:rPr>
              <a:t>outside attackers range from amateur pranksters to organized criminals, international</a:t>
            </a:r>
          </a:p>
          <a:p>
            <a:r>
              <a:rPr lang="en-US" sz="1200" kern="1200" baseline="0" dirty="0" smtClean="0">
                <a:solidFill>
                  <a:schemeClr val="tx1"/>
                </a:solidFill>
                <a:latin typeface="Arial" pitchFamily="-107" charset="0"/>
                <a:ea typeface="+mn-ea"/>
                <a:cs typeface="+mn-cs"/>
              </a:rPr>
              <a:t>terrorists, and hostile governments.</a:t>
            </a:r>
            <a:endParaRPr lang="en-US" dirty="0">
              <a:latin typeface="Times New Roman" pitchFamily="-107" charset="0"/>
            </a:endParaRPr>
          </a:p>
        </p:txBody>
      </p:sp>
    </p:spTree>
    <p:extLst>
      <p:ext uri="{BB962C8B-B14F-4D97-AF65-F5344CB8AC3E}">
        <p14:creationId xmlns:p14="http://schemas.microsoft.com/office/powerpoint/2010/main" val="30941188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5436AE-FBEF-584F-A2E9-D4AAD9D18AFE}" type="slidenum">
              <a:rPr lang="en-AU"/>
              <a:pPr/>
              <a:t>89</a:t>
            </a:fld>
            <a:endParaRPr lang="en-AU" dirty="0"/>
          </a:p>
        </p:txBody>
      </p:sp>
      <p:sp>
        <p:nvSpPr>
          <p:cNvPr id="222210" name="Rectangle 2"/>
          <p:cNvSpPr>
            <a:spLocks noGrp="1" noRot="1" noChangeAspect="1" noChangeArrowheads="1" noTextEdit="1"/>
          </p:cNvSpPr>
          <p:nvPr>
            <p:ph type="sldImg"/>
          </p:nvPr>
        </p:nvSpPr>
        <p:spPr>
          <a:ln/>
        </p:spPr>
      </p:sp>
      <p:sp>
        <p:nvSpPr>
          <p:cNvPr id="222211" name="Rectangle 3"/>
          <p:cNvSpPr>
            <a:spLocks noGrp="1" noChangeArrowheads="1"/>
          </p:cNvSpPr>
          <p:nvPr>
            <p:ph type="body" idx="1"/>
          </p:nvPr>
        </p:nvSpPr>
        <p:spPr/>
        <p:txBody>
          <a:bodyPr/>
          <a:lstStyle/>
          <a:p>
            <a:r>
              <a:rPr lang="en-US" sz="1200" kern="1200" baseline="0" dirty="0" smtClean="0">
                <a:solidFill>
                  <a:schemeClr val="tx1"/>
                </a:solidFill>
                <a:latin typeface="Arial" pitchFamily="-107" charset="0"/>
                <a:ea typeface="+mn-ea"/>
                <a:cs typeface="+mn-cs"/>
              </a:rPr>
              <a:t>The assets of a computer system can be categorized as hardware, software, data,</a:t>
            </a:r>
          </a:p>
          <a:p>
            <a:r>
              <a:rPr lang="en-US" sz="1200" kern="1200" baseline="0" dirty="0" smtClean="0">
                <a:solidFill>
                  <a:schemeClr val="tx1"/>
                </a:solidFill>
                <a:latin typeface="Arial" pitchFamily="-107" charset="0"/>
                <a:ea typeface="+mn-ea"/>
                <a:cs typeface="+mn-cs"/>
              </a:rPr>
              <a:t>and communication lines and networks. In this subsection, we briefly describe these</a:t>
            </a:r>
          </a:p>
          <a:p>
            <a:r>
              <a:rPr lang="en-US" sz="1200" kern="1200" baseline="0" dirty="0" smtClean="0">
                <a:solidFill>
                  <a:schemeClr val="tx1"/>
                </a:solidFill>
                <a:latin typeface="Arial" pitchFamily="-107" charset="0"/>
                <a:ea typeface="+mn-ea"/>
                <a:cs typeface="+mn-cs"/>
              </a:rPr>
              <a:t>four categories and relate these to the concepts of integrity, confidentiality, and</a:t>
            </a:r>
          </a:p>
          <a:p>
            <a:r>
              <a:rPr lang="en-US" sz="1200" kern="1200" baseline="0" dirty="0" smtClean="0">
                <a:solidFill>
                  <a:schemeClr val="tx1"/>
                </a:solidFill>
                <a:latin typeface="Arial" pitchFamily="-107" charset="0"/>
                <a:ea typeface="+mn-ea"/>
                <a:cs typeface="+mn-cs"/>
              </a:rPr>
              <a:t>availability introduced in Section 1.1 (see Figure 1.3 and Table 1.3 ).</a:t>
            </a:r>
          </a:p>
          <a:p>
            <a:endParaRPr lang="en-US" sz="1200" kern="1200" baseline="0" dirty="0" smtClean="0">
              <a:solidFill>
                <a:schemeClr val="tx1"/>
              </a:solidFill>
              <a:latin typeface="Arial" pitchFamily="-107" charset="0"/>
              <a:ea typeface="+mn-ea"/>
              <a:cs typeface="+mn-cs"/>
            </a:endParaRPr>
          </a:p>
          <a:p>
            <a:endParaRPr lang="en-US" dirty="0">
              <a:latin typeface="Times New Roman" pitchFamily="-107" charset="0"/>
            </a:endParaRPr>
          </a:p>
        </p:txBody>
      </p:sp>
    </p:spTree>
    <p:extLst>
      <p:ext uri="{BB962C8B-B14F-4D97-AF65-F5344CB8AC3E}">
        <p14:creationId xmlns:p14="http://schemas.microsoft.com/office/powerpoint/2010/main" val="10614378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85B399-E414-264B-AC2B-BBCB3C6C6795}" type="slidenum">
              <a:rPr lang="en-AU"/>
              <a:pPr/>
              <a:t>90</a:t>
            </a:fld>
            <a:endParaRPr lang="en-AU" dirty="0"/>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r>
              <a:rPr lang="en-US" sz="1200" kern="1200" baseline="0" dirty="0" smtClean="0">
                <a:solidFill>
                  <a:schemeClr val="tx1"/>
                </a:solidFill>
                <a:latin typeface="Arial" pitchFamily="-107" charset="0"/>
                <a:ea typeface="+mn-ea"/>
                <a:cs typeface="+mn-cs"/>
              </a:rPr>
              <a:t>In the context of security, our concern is with the </a:t>
            </a:r>
            <a:r>
              <a:rPr lang="en-US" sz="1200" b="1" kern="1200" baseline="0" dirty="0" smtClean="0">
                <a:solidFill>
                  <a:schemeClr val="tx1"/>
                </a:solidFill>
                <a:latin typeface="Arial" pitchFamily="-107" charset="0"/>
                <a:ea typeface="+mn-ea"/>
                <a:cs typeface="+mn-cs"/>
              </a:rPr>
              <a:t>vulnerabilities of system</a:t>
            </a:r>
          </a:p>
          <a:p>
            <a:r>
              <a:rPr lang="en-US" sz="1200" kern="1200" baseline="0" dirty="0" smtClean="0">
                <a:solidFill>
                  <a:schemeClr val="tx1"/>
                </a:solidFill>
                <a:latin typeface="Arial" pitchFamily="-107" charset="0"/>
                <a:ea typeface="+mn-ea"/>
                <a:cs typeface="+mn-cs"/>
              </a:rPr>
              <a:t>resources. [NRC02] lists the following general categories of vulnerabilities of a</a:t>
            </a:r>
          </a:p>
          <a:p>
            <a:r>
              <a:rPr lang="en-US" sz="1200" kern="1200" baseline="0" dirty="0" smtClean="0">
                <a:solidFill>
                  <a:schemeClr val="tx1"/>
                </a:solidFill>
                <a:latin typeface="Arial" pitchFamily="-107" charset="0"/>
                <a:ea typeface="+mn-ea"/>
                <a:cs typeface="+mn-cs"/>
              </a:rPr>
              <a:t>computer system or network asset:</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It can be </a:t>
            </a:r>
            <a:r>
              <a:rPr lang="en-US" sz="1200" b="1" kern="1200" baseline="0" dirty="0" smtClean="0">
                <a:solidFill>
                  <a:schemeClr val="tx1"/>
                </a:solidFill>
                <a:latin typeface="Arial" pitchFamily="-107" charset="0"/>
                <a:ea typeface="+mn-ea"/>
                <a:cs typeface="+mn-cs"/>
              </a:rPr>
              <a:t>corrupted , so that it does the wrong thing or gives wrong answers.</a:t>
            </a:r>
          </a:p>
          <a:p>
            <a:r>
              <a:rPr lang="en-US" sz="1200" kern="1200" baseline="0" dirty="0" smtClean="0">
                <a:solidFill>
                  <a:schemeClr val="tx1"/>
                </a:solidFill>
                <a:latin typeface="Arial" pitchFamily="-107" charset="0"/>
                <a:ea typeface="+mn-ea"/>
                <a:cs typeface="+mn-cs"/>
              </a:rPr>
              <a:t>For example, stored data values may differ from what they should be because</a:t>
            </a:r>
          </a:p>
          <a:p>
            <a:r>
              <a:rPr lang="en-US" sz="1200" kern="1200" baseline="0" dirty="0" smtClean="0">
                <a:solidFill>
                  <a:schemeClr val="tx1"/>
                </a:solidFill>
                <a:latin typeface="Arial" pitchFamily="-107" charset="0"/>
                <a:ea typeface="+mn-ea"/>
                <a:cs typeface="+mn-cs"/>
              </a:rPr>
              <a:t>they have been improperly modified.</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It can become </a:t>
            </a:r>
            <a:r>
              <a:rPr lang="en-US" sz="1200" b="1" kern="1200" baseline="0" dirty="0" smtClean="0">
                <a:solidFill>
                  <a:schemeClr val="tx1"/>
                </a:solidFill>
                <a:latin typeface="Arial" pitchFamily="-107" charset="0"/>
                <a:ea typeface="+mn-ea"/>
                <a:cs typeface="+mn-cs"/>
              </a:rPr>
              <a:t>leaky . For example, someone who should not have access to</a:t>
            </a:r>
          </a:p>
          <a:p>
            <a:r>
              <a:rPr lang="en-US" sz="1200" kern="1200" baseline="0" dirty="0" smtClean="0">
                <a:solidFill>
                  <a:schemeClr val="tx1"/>
                </a:solidFill>
                <a:latin typeface="Arial" pitchFamily="-107" charset="0"/>
                <a:ea typeface="+mn-ea"/>
                <a:cs typeface="+mn-cs"/>
              </a:rPr>
              <a:t>some or all of the information available through the network obtains such</a:t>
            </a:r>
          </a:p>
          <a:p>
            <a:r>
              <a:rPr lang="en-US" sz="1200" kern="1200" baseline="0" dirty="0" smtClean="0">
                <a:solidFill>
                  <a:schemeClr val="tx1"/>
                </a:solidFill>
                <a:latin typeface="Arial" pitchFamily="-107" charset="0"/>
                <a:ea typeface="+mn-ea"/>
                <a:cs typeface="+mn-cs"/>
              </a:rPr>
              <a:t>access.</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It can become </a:t>
            </a:r>
            <a:r>
              <a:rPr lang="en-US" sz="1200" b="1" kern="1200" baseline="0" dirty="0" smtClean="0">
                <a:solidFill>
                  <a:schemeClr val="tx1"/>
                </a:solidFill>
                <a:latin typeface="Arial" pitchFamily="-107" charset="0"/>
                <a:ea typeface="+mn-ea"/>
                <a:cs typeface="+mn-cs"/>
              </a:rPr>
              <a:t>unavailable or very slow. That is, using the system or network</a:t>
            </a:r>
          </a:p>
          <a:p>
            <a:r>
              <a:rPr lang="en-US" sz="1200" kern="1200" baseline="0" dirty="0" smtClean="0">
                <a:solidFill>
                  <a:schemeClr val="tx1"/>
                </a:solidFill>
                <a:latin typeface="Arial" pitchFamily="-107" charset="0"/>
                <a:ea typeface="+mn-ea"/>
                <a:cs typeface="+mn-cs"/>
              </a:rPr>
              <a:t>becomes impossible or impractical.</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These three general types of vulnerability correspond to the concepts of integrity,</a:t>
            </a:r>
          </a:p>
          <a:p>
            <a:r>
              <a:rPr lang="en-US" sz="1200" kern="1200" baseline="0" dirty="0" smtClean="0">
                <a:solidFill>
                  <a:schemeClr val="tx1"/>
                </a:solidFill>
                <a:latin typeface="Arial" pitchFamily="-107" charset="0"/>
                <a:ea typeface="+mn-ea"/>
                <a:cs typeface="+mn-cs"/>
              </a:rPr>
              <a:t>confidentiality, and availability, enumerated earlier in this section.</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Corresponding to the various types of vulnerabilities to a system resource are</a:t>
            </a:r>
          </a:p>
          <a:p>
            <a:r>
              <a:rPr lang="en-US" sz="1200" b="1" kern="1200" baseline="0" dirty="0" smtClean="0">
                <a:solidFill>
                  <a:schemeClr val="tx1"/>
                </a:solidFill>
                <a:latin typeface="Arial" pitchFamily="-107" charset="0"/>
                <a:ea typeface="+mn-ea"/>
                <a:cs typeface="+mn-cs"/>
              </a:rPr>
              <a:t>threats that are capable of exploiting those vulnerabilities. A threat represents a</a:t>
            </a:r>
          </a:p>
          <a:p>
            <a:r>
              <a:rPr lang="en-US" sz="1200" kern="1200" baseline="0" dirty="0" smtClean="0">
                <a:solidFill>
                  <a:schemeClr val="tx1"/>
                </a:solidFill>
                <a:latin typeface="Arial" pitchFamily="-107" charset="0"/>
                <a:ea typeface="+mn-ea"/>
                <a:cs typeface="+mn-cs"/>
              </a:rPr>
              <a:t>potential security harm to an asset. An </a:t>
            </a:r>
            <a:r>
              <a:rPr lang="en-US" sz="1200" b="1" kern="1200" baseline="0" dirty="0" smtClean="0">
                <a:solidFill>
                  <a:schemeClr val="tx1"/>
                </a:solidFill>
                <a:latin typeface="Arial" pitchFamily="-107" charset="0"/>
                <a:ea typeface="+mn-ea"/>
                <a:cs typeface="+mn-cs"/>
              </a:rPr>
              <a:t>attack is a threat that is carried out (threat</a:t>
            </a:r>
          </a:p>
          <a:p>
            <a:r>
              <a:rPr lang="en-US" sz="1200" kern="1200" baseline="0" dirty="0" smtClean="0">
                <a:solidFill>
                  <a:schemeClr val="tx1"/>
                </a:solidFill>
                <a:latin typeface="Arial" pitchFamily="-107" charset="0"/>
                <a:ea typeface="+mn-ea"/>
                <a:cs typeface="+mn-cs"/>
              </a:rPr>
              <a:t>action) and, if successful, leads to an undesirable violation of security, or threat</a:t>
            </a:r>
          </a:p>
          <a:p>
            <a:r>
              <a:rPr lang="en-US" sz="1200" kern="1200" baseline="0" dirty="0" smtClean="0">
                <a:solidFill>
                  <a:schemeClr val="tx1"/>
                </a:solidFill>
                <a:latin typeface="Arial" pitchFamily="-107" charset="0"/>
                <a:ea typeface="+mn-ea"/>
                <a:cs typeface="+mn-cs"/>
              </a:rPr>
              <a:t>consequence. The agent carrying out the attack is referred to as an attacker, or</a:t>
            </a:r>
          </a:p>
          <a:p>
            <a:r>
              <a:rPr lang="en-US" sz="1200" b="1" kern="1200" baseline="0" dirty="0" smtClean="0">
                <a:solidFill>
                  <a:schemeClr val="tx1"/>
                </a:solidFill>
                <a:latin typeface="Arial" pitchFamily="-107" charset="0"/>
                <a:ea typeface="+mn-ea"/>
                <a:cs typeface="+mn-cs"/>
              </a:rPr>
              <a:t>threat agent . We can distinguish two types of attacks:</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a:t>
            </a:r>
            <a:r>
              <a:rPr lang="en-US" sz="1200" b="1" kern="1200" baseline="0" dirty="0" smtClean="0">
                <a:solidFill>
                  <a:schemeClr val="tx1"/>
                </a:solidFill>
                <a:latin typeface="Arial" pitchFamily="-107" charset="0"/>
                <a:ea typeface="+mn-ea"/>
                <a:cs typeface="+mn-cs"/>
              </a:rPr>
              <a:t>Active attack: An attempt to alter system resources or affect their operation.</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a:t>
            </a:r>
            <a:r>
              <a:rPr lang="en-US" sz="1200" b="1" kern="1200" baseline="0" dirty="0" smtClean="0">
                <a:solidFill>
                  <a:schemeClr val="tx1"/>
                </a:solidFill>
                <a:latin typeface="Arial" pitchFamily="-107" charset="0"/>
                <a:ea typeface="+mn-ea"/>
                <a:cs typeface="+mn-cs"/>
              </a:rPr>
              <a:t>Passive attack: An attempt to learn or make use of information from the</a:t>
            </a:r>
          </a:p>
          <a:p>
            <a:r>
              <a:rPr lang="en-US" sz="1200" kern="1200" baseline="0" dirty="0" smtClean="0">
                <a:solidFill>
                  <a:schemeClr val="tx1"/>
                </a:solidFill>
                <a:latin typeface="Arial" pitchFamily="-107" charset="0"/>
                <a:ea typeface="+mn-ea"/>
                <a:cs typeface="+mn-cs"/>
              </a:rPr>
              <a:t>system that does not affect system resources.</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We can also classify attacks based on the origin of the attack:</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a:t>
            </a:r>
            <a:r>
              <a:rPr lang="en-US" sz="1200" b="1" kern="1200" baseline="0" dirty="0" smtClean="0">
                <a:solidFill>
                  <a:schemeClr val="tx1"/>
                </a:solidFill>
                <a:latin typeface="Arial" pitchFamily="-107" charset="0"/>
                <a:ea typeface="+mn-ea"/>
                <a:cs typeface="+mn-cs"/>
              </a:rPr>
              <a:t>Inside attack: Initiated by an entity inside the security perimeter (an “insider”).</a:t>
            </a:r>
          </a:p>
          <a:p>
            <a:r>
              <a:rPr lang="en-US" sz="1200" kern="1200" baseline="0" dirty="0" smtClean="0">
                <a:solidFill>
                  <a:schemeClr val="tx1"/>
                </a:solidFill>
                <a:latin typeface="Arial" pitchFamily="-107" charset="0"/>
                <a:ea typeface="+mn-ea"/>
                <a:cs typeface="+mn-cs"/>
              </a:rPr>
              <a:t>The insider is authorized to access system resources but uses them in a way not</a:t>
            </a:r>
          </a:p>
          <a:p>
            <a:r>
              <a:rPr lang="en-US" sz="1200" kern="1200" baseline="0" dirty="0" smtClean="0">
                <a:solidFill>
                  <a:schemeClr val="tx1"/>
                </a:solidFill>
                <a:latin typeface="Arial" pitchFamily="-107" charset="0"/>
                <a:ea typeface="+mn-ea"/>
                <a:cs typeface="+mn-cs"/>
              </a:rPr>
              <a:t>approved by those who granted the authorization.</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 </a:t>
            </a:r>
            <a:r>
              <a:rPr lang="en-US" sz="1200" b="1" kern="1200" baseline="0" dirty="0" smtClean="0">
                <a:solidFill>
                  <a:schemeClr val="tx1"/>
                </a:solidFill>
                <a:latin typeface="Arial" pitchFamily="-107" charset="0"/>
                <a:ea typeface="+mn-ea"/>
                <a:cs typeface="+mn-cs"/>
              </a:rPr>
              <a:t>Outside attack: Initiated from outside the perimeter, by an unauthorized or</a:t>
            </a:r>
          </a:p>
          <a:p>
            <a:r>
              <a:rPr lang="en-US" sz="1200" kern="1200" baseline="0" dirty="0" smtClean="0">
                <a:solidFill>
                  <a:schemeClr val="tx1"/>
                </a:solidFill>
                <a:latin typeface="Arial" pitchFamily="-107" charset="0"/>
                <a:ea typeface="+mn-ea"/>
                <a:cs typeface="+mn-cs"/>
              </a:rPr>
              <a:t>illegitimate user of the system (an “outsider”). On the Internet, potential</a:t>
            </a:r>
          </a:p>
          <a:p>
            <a:r>
              <a:rPr lang="en-US" sz="1200" kern="1200" baseline="0" dirty="0" smtClean="0">
                <a:solidFill>
                  <a:schemeClr val="tx1"/>
                </a:solidFill>
                <a:latin typeface="Arial" pitchFamily="-107" charset="0"/>
                <a:ea typeface="+mn-ea"/>
                <a:cs typeface="+mn-cs"/>
              </a:rPr>
              <a:t>outside attackers range from amateur pranksters to organized criminals, international</a:t>
            </a:r>
          </a:p>
          <a:p>
            <a:r>
              <a:rPr lang="en-US" sz="1200" kern="1200" baseline="0" dirty="0" smtClean="0">
                <a:solidFill>
                  <a:schemeClr val="tx1"/>
                </a:solidFill>
                <a:latin typeface="Arial" pitchFamily="-107" charset="0"/>
                <a:ea typeface="+mn-ea"/>
                <a:cs typeface="+mn-cs"/>
              </a:rPr>
              <a:t>terrorists, and hostile governments.</a:t>
            </a:r>
            <a:endParaRPr lang="en-US" dirty="0">
              <a:latin typeface="Times New Roman" pitchFamily="-107" charset="0"/>
            </a:endParaRPr>
          </a:p>
        </p:txBody>
      </p:sp>
    </p:spTree>
    <p:extLst>
      <p:ext uri="{BB962C8B-B14F-4D97-AF65-F5344CB8AC3E}">
        <p14:creationId xmlns:p14="http://schemas.microsoft.com/office/powerpoint/2010/main" val="2840259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b="1" i="1" kern="1200" baseline="0" dirty="0" smtClean="0">
                <a:solidFill>
                  <a:schemeClr val="tx1"/>
                </a:solidFill>
                <a:latin typeface="Arial" pitchFamily="-107" charset="0"/>
                <a:ea typeface="+mn-ea"/>
                <a:cs typeface="+mn-cs"/>
              </a:rPr>
              <a:t>HARDWARE A major threat to computer system hardware is the threat to</a:t>
            </a:r>
          </a:p>
          <a:p>
            <a:r>
              <a:rPr lang="en-US" sz="1200" kern="1200" baseline="0" dirty="0" smtClean="0">
                <a:solidFill>
                  <a:schemeClr val="tx1"/>
                </a:solidFill>
                <a:latin typeface="Arial" pitchFamily="-107" charset="0"/>
                <a:ea typeface="+mn-ea"/>
                <a:cs typeface="+mn-cs"/>
              </a:rPr>
              <a:t>availability. Hardware is the most vulnerable to attack and the least susceptible to</a:t>
            </a:r>
          </a:p>
          <a:p>
            <a:r>
              <a:rPr lang="en-US" sz="1200" kern="1200" baseline="0" dirty="0" smtClean="0">
                <a:solidFill>
                  <a:schemeClr val="tx1"/>
                </a:solidFill>
                <a:latin typeface="Arial" pitchFamily="-107" charset="0"/>
                <a:ea typeface="+mn-ea"/>
                <a:cs typeface="+mn-cs"/>
              </a:rPr>
              <a:t>automated controls. Threats include accidental and deliberate damage to equipment</a:t>
            </a:r>
          </a:p>
          <a:p>
            <a:r>
              <a:rPr lang="en-US" sz="1200" kern="1200" baseline="0" dirty="0" smtClean="0">
                <a:solidFill>
                  <a:schemeClr val="tx1"/>
                </a:solidFill>
                <a:latin typeface="Arial" pitchFamily="-107" charset="0"/>
                <a:ea typeface="+mn-ea"/>
                <a:cs typeface="+mn-cs"/>
              </a:rPr>
              <a:t>as well as theft. The proliferation of personal computers and workstations and the</a:t>
            </a:r>
          </a:p>
          <a:p>
            <a:r>
              <a:rPr lang="en-US" sz="1200" kern="1200" baseline="0" dirty="0" smtClean="0">
                <a:solidFill>
                  <a:schemeClr val="tx1"/>
                </a:solidFill>
                <a:latin typeface="Arial" pitchFamily="-107" charset="0"/>
                <a:ea typeface="+mn-ea"/>
                <a:cs typeface="+mn-cs"/>
              </a:rPr>
              <a:t>widespread use of LANs increase the potential for losses in this area. Theft of</a:t>
            </a:r>
          </a:p>
          <a:p>
            <a:r>
              <a:rPr lang="en-US" sz="1200" kern="1200" baseline="0" dirty="0" smtClean="0">
                <a:solidFill>
                  <a:schemeClr val="tx1"/>
                </a:solidFill>
                <a:latin typeface="Arial" pitchFamily="-107" charset="0"/>
                <a:ea typeface="+mn-ea"/>
                <a:cs typeface="+mn-cs"/>
              </a:rPr>
              <a:t>CD-ROMs and DVDs can lead to loss of confidentiality. Physical and administrative</a:t>
            </a:r>
          </a:p>
          <a:p>
            <a:r>
              <a:rPr lang="en-US" sz="1200" kern="1200" baseline="0" dirty="0" smtClean="0">
                <a:solidFill>
                  <a:schemeClr val="tx1"/>
                </a:solidFill>
                <a:latin typeface="Arial" pitchFamily="-107" charset="0"/>
                <a:ea typeface="+mn-ea"/>
                <a:cs typeface="+mn-cs"/>
              </a:rPr>
              <a:t>security measures are needed to deal with these threats.</a:t>
            </a:r>
          </a:p>
          <a:p>
            <a:endParaRPr lang="en-US" sz="1200" b="1" i="1" kern="1200" baseline="0" dirty="0" smtClean="0">
              <a:solidFill>
                <a:schemeClr val="tx1"/>
              </a:solidFill>
              <a:latin typeface="Arial" pitchFamily="-107" charset="0"/>
              <a:ea typeface="+mn-ea"/>
              <a:cs typeface="+mn-cs"/>
            </a:endParaRPr>
          </a:p>
          <a:p>
            <a:r>
              <a:rPr lang="en-US" sz="1200" b="1" i="1" kern="1200" baseline="0" dirty="0" smtClean="0">
                <a:solidFill>
                  <a:schemeClr val="tx1"/>
                </a:solidFill>
                <a:latin typeface="Arial" pitchFamily="-107" charset="0"/>
                <a:ea typeface="+mn-ea"/>
                <a:cs typeface="+mn-cs"/>
              </a:rPr>
              <a:t>SOFTWARE Software includes the operating system, utilities, and application</a:t>
            </a:r>
          </a:p>
          <a:p>
            <a:r>
              <a:rPr lang="en-US" sz="1200" kern="1200" baseline="0" dirty="0" smtClean="0">
                <a:solidFill>
                  <a:schemeClr val="tx1"/>
                </a:solidFill>
                <a:latin typeface="Arial" pitchFamily="-107" charset="0"/>
                <a:ea typeface="+mn-ea"/>
                <a:cs typeface="+mn-cs"/>
              </a:rPr>
              <a:t>programs. A key threat to software is an attack on availability. Software, especially</a:t>
            </a:r>
          </a:p>
          <a:p>
            <a:r>
              <a:rPr lang="en-US" sz="1200" kern="1200" baseline="0" dirty="0" smtClean="0">
                <a:solidFill>
                  <a:schemeClr val="tx1"/>
                </a:solidFill>
                <a:latin typeface="Arial" pitchFamily="-107" charset="0"/>
                <a:ea typeface="+mn-ea"/>
                <a:cs typeface="+mn-cs"/>
              </a:rPr>
              <a:t>application software, is often easy to delete. Software can also be altered or</a:t>
            </a:r>
          </a:p>
          <a:p>
            <a:r>
              <a:rPr lang="en-US" sz="1200" kern="1200" baseline="0" dirty="0" smtClean="0">
                <a:solidFill>
                  <a:schemeClr val="tx1"/>
                </a:solidFill>
                <a:latin typeface="Arial" pitchFamily="-107" charset="0"/>
                <a:ea typeface="+mn-ea"/>
                <a:cs typeface="+mn-cs"/>
              </a:rPr>
              <a:t>damaged to render it useless. Careful software configuration management, which</a:t>
            </a:r>
          </a:p>
          <a:p>
            <a:r>
              <a:rPr lang="en-US" sz="1200" kern="1200" baseline="0" dirty="0" smtClean="0">
                <a:solidFill>
                  <a:schemeClr val="tx1"/>
                </a:solidFill>
                <a:latin typeface="Arial" pitchFamily="-107" charset="0"/>
                <a:ea typeface="+mn-ea"/>
                <a:cs typeface="+mn-cs"/>
              </a:rPr>
              <a:t>includes making backups of the most recent version of software, can maintain high</a:t>
            </a:r>
          </a:p>
          <a:p>
            <a:r>
              <a:rPr lang="en-US" sz="1200" kern="1200" baseline="0" dirty="0" smtClean="0">
                <a:solidFill>
                  <a:schemeClr val="tx1"/>
                </a:solidFill>
                <a:latin typeface="Arial" pitchFamily="-107" charset="0"/>
                <a:ea typeface="+mn-ea"/>
                <a:cs typeface="+mn-cs"/>
              </a:rPr>
              <a:t>availability. A more difficult problem to deal with is software modification that</a:t>
            </a:r>
          </a:p>
          <a:p>
            <a:r>
              <a:rPr lang="en-US" sz="1200" kern="1200" baseline="0" dirty="0" smtClean="0">
                <a:solidFill>
                  <a:schemeClr val="tx1"/>
                </a:solidFill>
                <a:latin typeface="Arial" pitchFamily="-107" charset="0"/>
                <a:ea typeface="+mn-ea"/>
                <a:cs typeface="+mn-cs"/>
              </a:rPr>
              <a:t>results in a program that still functions but that behaves differently than before,</a:t>
            </a:r>
          </a:p>
          <a:p>
            <a:r>
              <a:rPr lang="en-US" sz="1200" kern="1200" baseline="0" dirty="0" smtClean="0">
                <a:solidFill>
                  <a:schemeClr val="tx1"/>
                </a:solidFill>
                <a:latin typeface="Arial" pitchFamily="-107" charset="0"/>
                <a:ea typeface="+mn-ea"/>
                <a:cs typeface="+mn-cs"/>
              </a:rPr>
              <a:t>which is a threat to integrity/authenticity. Computer viruses and related attacks fall</a:t>
            </a:r>
          </a:p>
          <a:p>
            <a:r>
              <a:rPr lang="en-US" sz="1200" kern="1200" baseline="0" dirty="0" smtClean="0">
                <a:solidFill>
                  <a:schemeClr val="tx1"/>
                </a:solidFill>
                <a:latin typeface="Arial" pitchFamily="-107" charset="0"/>
                <a:ea typeface="+mn-ea"/>
                <a:cs typeface="+mn-cs"/>
              </a:rPr>
              <a:t>into this category. A final problem is protection against software piracy. Although</a:t>
            </a:r>
          </a:p>
          <a:p>
            <a:r>
              <a:rPr lang="en-US" sz="1200" kern="1200" baseline="0" dirty="0" smtClean="0">
                <a:solidFill>
                  <a:schemeClr val="tx1"/>
                </a:solidFill>
                <a:latin typeface="Arial" pitchFamily="-107" charset="0"/>
                <a:ea typeface="+mn-ea"/>
                <a:cs typeface="+mn-cs"/>
              </a:rPr>
              <a:t>certain countermeasures are available, by and large the problem of unauthorized</a:t>
            </a:r>
          </a:p>
          <a:p>
            <a:r>
              <a:rPr lang="en-US" sz="1200" kern="1200" baseline="0" dirty="0" smtClean="0">
                <a:solidFill>
                  <a:schemeClr val="tx1"/>
                </a:solidFill>
                <a:latin typeface="Arial" pitchFamily="-107" charset="0"/>
                <a:ea typeface="+mn-ea"/>
                <a:cs typeface="+mn-cs"/>
              </a:rPr>
              <a:t>copying of software has not been solved.</a:t>
            </a:r>
          </a:p>
          <a:p>
            <a:endParaRPr lang="en-US" sz="1200" b="1" i="1" kern="1200" baseline="0" dirty="0" smtClean="0">
              <a:solidFill>
                <a:schemeClr val="tx1"/>
              </a:solidFill>
              <a:latin typeface="Arial" pitchFamily="-107" charset="0"/>
              <a:ea typeface="+mn-ea"/>
              <a:cs typeface="+mn-cs"/>
            </a:endParaRPr>
          </a:p>
          <a:p>
            <a:r>
              <a:rPr lang="en-US" sz="1200" b="1" i="1" kern="1200" baseline="0" dirty="0" smtClean="0">
                <a:solidFill>
                  <a:schemeClr val="tx1"/>
                </a:solidFill>
                <a:latin typeface="Arial" pitchFamily="-107" charset="0"/>
                <a:ea typeface="+mn-ea"/>
                <a:cs typeface="+mn-cs"/>
              </a:rPr>
              <a:t>DATA Hardware and software security are typically concerns of computing center</a:t>
            </a:r>
          </a:p>
          <a:p>
            <a:r>
              <a:rPr lang="en-US" sz="1200" kern="1200" baseline="0" dirty="0" smtClean="0">
                <a:solidFill>
                  <a:schemeClr val="tx1"/>
                </a:solidFill>
                <a:latin typeface="Arial" pitchFamily="-107" charset="0"/>
                <a:ea typeface="+mn-ea"/>
                <a:cs typeface="+mn-cs"/>
              </a:rPr>
              <a:t>professionals or individual concerns of personal computer users. A much more</a:t>
            </a:r>
          </a:p>
          <a:p>
            <a:r>
              <a:rPr lang="en-US" sz="1200" kern="1200" baseline="0" dirty="0" smtClean="0">
                <a:solidFill>
                  <a:schemeClr val="tx1"/>
                </a:solidFill>
                <a:latin typeface="Arial" pitchFamily="-107" charset="0"/>
                <a:ea typeface="+mn-ea"/>
                <a:cs typeface="+mn-cs"/>
              </a:rPr>
              <a:t>widespread problem is data security, which involves files and other forms of data</a:t>
            </a:r>
          </a:p>
          <a:p>
            <a:r>
              <a:rPr lang="en-US" sz="1200" kern="1200" baseline="0" dirty="0" smtClean="0">
                <a:solidFill>
                  <a:schemeClr val="tx1"/>
                </a:solidFill>
                <a:latin typeface="Arial" pitchFamily="-107" charset="0"/>
                <a:ea typeface="+mn-ea"/>
                <a:cs typeface="+mn-cs"/>
              </a:rPr>
              <a:t>controlled by individuals, groups, and business organizations.</a:t>
            </a:r>
          </a:p>
          <a:p>
            <a:r>
              <a:rPr lang="en-US" sz="1200" kern="1200" baseline="0" dirty="0" smtClean="0">
                <a:solidFill>
                  <a:schemeClr val="tx1"/>
                </a:solidFill>
                <a:latin typeface="Arial" pitchFamily="-107" charset="0"/>
                <a:ea typeface="+mn-ea"/>
                <a:cs typeface="+mn-cs"/>
              </a:rPr>
              <a:t>Security concerns with respect to data are broad, encompassing availability,</a:t>
            </a:r>
          </a:p>
          <a:p>
            <a:r>
              <a:rPr lang="en-US" sz="1200" kern="1200" baseline="0" dirty="0" smtClean="0">
                <a:solidFill>
                  <a:schemeClr val="tx1"/>
                </a:solidFill>
                <a:latin typeface="Arial" pitchFamily="-107" charset="0"/>
                <a:ea typeface="+mn-ea"/>
                <a:cs typeface="+mn-cs"/>
              </a:rPr>
              <a:t>secrecy, and integrity. In the case of availability, the concern is with the destruction</a:t>
            </a:r>
          </a:p>
          <a:p>
            <a:r>
              <a:rPr lang="en-US" sz="1200" kern="1200" baseline="0" dirty="0" smtClean="0">
                <a:solidFill>
                  <a:schemeClr val="tx1"/>
                </a:solidFill>
                <a:latin typeface="Arial" pitchFamily="-107" charset="0"/>
                <a:ea typeface="+mn-ea"/>
                <a:cs typeface="+mn-cs"/>
              </a:rPr>
              <a:t>of data files, which can occur either accidentally or maliciously.</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The obvious concern with secrecy is the unauthorized reading of data files or</a:t>
            </a:r>
          </a:p>
          <a:p>
            <a:r>
              <a:rPr lang="en-US" sz="1200" kern="1200" baseline="0" dirty="0" smtClean="0">
                <a:solidFill>
                  <a:schemeClr val="tx1"/>
                </a:solidFill>
                <a:latin typeface="Arial" pitchFamily="-107" charset="0"/>
                <a:ea typeface="+mn-ea"/>
                <a:cs typeface="+mn-cs"/>
              </a:rPr>
              <a:t>databases, and this area has been the subject of perhaps more research and effort</a:t>
            </a:r>
          </a:p>
          <a:p>
            <a:r>
              <a:rPr lang="en-US" sz="1200" kern="1200" baseline="0" dirty="0" smtClean="0">
                <a:solidFill>
                  <a:schemeClr val="tx1"/>
                </a:solidFill>
                <a:latin typeface="Arial" pitchFamily="-107" charset="0"/>
                <a:ea typeface="+mn-ea"/>
                <a:cs typeface="+mn-cs"/>
              </a:rPr>
              <a:t>than any other area of computer security. A less obvious threat to secrecy involves</a:t>
            </a:r>
          </a:p>
          <a:p>
            <a:r>
              <a:rPr lang="en-US" sz="1200" kern="1200" baseline="0" dirty="0" smtClean="0">
                <a:solidFill>
                  <a:schemeClr val="tx1"/>
                </a:solidFill>
                <a:latin typeface="Arial" pitchFamily="-107" charset="0"/>
                <a:ea typeface="+mn-ea"/>
                <a:cs typeface="+mn-cs"/>
              </a:rPr>
              <a:t>the analysis of data and manifests itself in the use of so-called statistical databases,</a:t>
            </a:r>
          </a:p>
          <a:p>
            <a:r>
              <a:rPr lang="en-US" sz="1200" kern="1200" baseline="0" dirty="0" smtClean="0">
                <a:solidFill>
                  <a:schemeClr val="tx1"/>
                </a:solidFill>
                <a:latin typeface="Arial" pitchFamily="-107" charset="0"/>
                <a:ea typeface="+mn-ea"/>
                <a:cs typeface="+mn-cs"/>
              </a:rPr>
              <a:t>which provide summary or aggregate information. Presumably, the existence of</a:t>
            </a:r>
          </a:p>
          <a:p>
            <a:r>
              <a:rPr lang="en-US" sz="1200" kern="1200" baseline="0" dirty="0" smtClean="0">
                <a:solidFill>
                  <a:schemeClr val="tx1"/>
                </a:solidFill>
                <a:latin typeface="Arial" pitchFamily="-107" charset="0"/>
                <a:ea typeface="+mn-ea"/>
                <a:cs typeface="+mn-cs"/>
              </a:rPr>
              <a:t>aggregate information does not threaten the privacy of the individuals involved.</a:t>
            </a:r>
          </a:p>
          <a:p>
            <a:r>
              <a:rPr lang="en-US" sz="1200" kern="1200" baseline="0" dirty="0" smtClean="0">
                <a:solidFill>
                  <a:schemeClr val="tx1"/>
                </a:solidFill>
                <a:latin typeface="Arial" pitchFamily="-107" charset="0"/>
                <a:ea typeface="+mn-ea"/>
                <a:cs typeface="+mn-cs"/>
              </a:rPr>
              <a:t>However, as the use of statistical databases grows, there is an increasing potential</a:t>
            </a:r>
          </a:p>
          <a:p>
            <a:r>
              <a:rPr lang="en-US" sz="1200" kern="1200" baseline="0" dirty="0" smtClean="0">
                <a:solidFill>
                  <a:schemeClr val="tx1"/>
                </a:solidFill>
                <a:latin typeface="Arial" pitchFamily="-107" charset="0"/>
                <a:ea typeface="+mn-ea"/>
                <a:cs typeface="+mn-cs"/>
              </a:rPr>
              <a:t>for disclosure of personal information. In essence, characteristics of constituent</a:t>
            </a:r>
          </a:p>
          <a:p>
            <a:r>
              <a:rPr lang="en-US" sz="1200" kern="1200" baseline="0" dirty="0" smtClean="0">
                <a:solidFill>
                  <a:schemeClr val="tx1"/>
                </a:solidFill>
                <a:latin typeface="Arial" pitchFamily="-107" charset="0"/>
                <a:ea typeface="+mn-ea"/>
                <a:cs typeface="+mn-cs"/>
              </a:rPr>
              <a:t>individuals may be identified through careful analysis. For example, if one table</a:t>
            </a:r>
          </a:p>
          <a:p>
            <a:r>
              <a:rPr lang="en-US" sz="1200" kern="1200" baseline="0" dirty="0" smtClean="0">
                <a:solidFill>
                  <a:schemeClr val="tx1"/>
                </a:solidFill>
                <a:latin typeface="Arial" pitchFamily="-107" charset="0"/>
                <a:ea typeface="+mn-ea"/>
                <a:cs typeface="+mn-cs"/>
              </a:rPr>
              <a:t>records the aggregate of the incomes of respondents A, B, C, and D and another</a:t>
            </a:r>
          </a:p>
          <a:p>
            <a:r>
              <a:rPr lang="en-US" sz="1200" kern="1200" baseline="0" dirty="0" smtClean="0">
                <a:solidFill>
                  <a:schemeClr val="tx1"/>
                </a:solidFill>
                <a:latin typeface="Arial" pitchFamily="-107" charset="0"/>
                <a:ea typeface="+mn-ea"/>
                <a:cs typeface="+mn-cs"/>
              </a:rPr>
              <a:t>records the aggregate of the incomes of A, B, C, D, and E, the difference between</a:t>
            </a:r>
          </a:p>
          <a:p>
            <a:r>
              <a:rPr lang="en-US" sz="1200" kern="1200" baseline="0" dirty="0" smtClean="0">
                <a:solidFill>
                  <a:schemeClr val="tx1"/>
                </a:solidFill>
                <a:latin typeface="Arial" pitchFamily="-107" charset="0"/>
                <a:ea typeface="+mn-ea"/>
                <a:cs typeface="+mn-cs"/>
              </a:rPr>
              <a:t>the two aggregates would be the income of E. This problem is exacerbated by the</a:t>
            </a:r>
          </a:p>
          <a:p>
            <a:r>
              <a:rPr lang="en-US" sz="1200" kern="1200" baseline="0" dirty="0" smtClean="0">
                <a:solidFill>
                  <a:schemeClr val="tx1"/>
                </a:solidFill>
                <a:latin typeface="Arial" pitchFamily="-107" charset="0"/>
                <a:ea typeface="+mn-ea"/>
                <a:cs typeface="+mn-cs"/>
              </a:rPr>
              <a:t>increasing desire to combine data sets. In many cases, matching several sets of data</a:t>
            </a:r>
          </a:p>
          <a:p>
            <a:r>
              <a:rPr lang="en-US" sz="1200" kern="1200" baseline="0" dirty="0" smtClean="0">
                <a:solidFill>
                  <a:schemeClr val="tx1"/>
                </a:solidFill>
                <a:latin typeface="Arial" pitchFamily="-107" charset="0"/>
                <a:ea typeface="+mn-ea"/>
                <a:cs typeface="+mn-cs"/>
              </a:rPr>
              <a:t>for consistency at different levels of aggregation requires access to individual units.</a:t>
            </a:r>
          </a:p>
          <a:p>
            <a:r>
              <a:rPr lang="en-US" sz="1200" kern="1200" baseline="0" dirty="0" smtClean="0">
                <a:solidFill>
                  <a:schemeClr val="tx1"/>
                </a:solidFill>
                <a:latin typeface="Arial" pitchFamily="-107" charset="0"/>
                <a:ea typeface="+mn-ea"/>
                <a:cs typeface="+mn-cs"/>
              </a:rPr>
              <a:t>Thus, the individual units, which are the subject of privacy concerns, are available at</a:t>
            </a:r>
          </a:p>
          <a:p>
            <a:r>
              <a:rPr lang="en-US" sz="1200" kern="1200" baseline="0" dirty="0" smtClean="0">
                <a:solidFill>
                  <a:schemeClr val="tx1"/>
                </a:solidFill>
                <a:latin typeface="Arial" pitchFamily="-107" charset="0"/>
                <a:ea typeface="+mn-ea"/>
                <a:cs typeface="+mn-cs"/>
              </a:rPr>
              <a:t>various stages in the processing of data sets.</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Finally, data integrity is a major concern in most installations. Modifications</a:t>
            </a:r>
          </a:p>
          <a:p>
            <a:r>
              <a:rPr lang="en-US" sz="1200" kern="1200" baseline="0" dirty="0" smtClean="0">
                <a:solidFill>
                  <a:schemeClr val="tx1"/>
                </a:solidFill>
                <a:latin typeface="Arial" pitchFamily="-107" charset="0"/>
                <a:ea typeface="+mn-ea"/>
                <a:cs typeface="+mn-cs"/>
              </a:rPr>
              <a:t>to data files can have consequences ranging from minor to disastrous.</a:t>
            </a:r>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91</a:t>
            </a:fld>
            <a:endParaRPr lang="en-AU" dirty="0"/>
          </a:p>
        </p:txBody>
      </p:sp>
    </p:spTree>
    <p:extLst>
      <p:ext uri="{BB962C8B-B14F-4D97-AF65-F5344CB8AC3E}">
        <p14:creationId xmlns:p14="http://schemas.microsoft.com/office/powerpoint/2010/main" val="16314012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D2DD98-C3D2-9845-827A-3B6506878082}" type="slidenum">
              <a:rPr lang="en-AU"/>
              <a:pPr/>
              <a:t>92</a:t>
            </a:fld>
            <a:endParaRPr lang="en-AU" dirty="0"/>
          </a:p>
        </p:txBody>
      </p:sp>
      <p:sp>
        <p:nvSpPr>
          <p:cNvPr id="224258" name="Rectangle 2"/>
          <p:cNvSpPr>
            <a:spLocks noGrp="1" noRot="1" noChangeAspect="1" noChangeArrowheads="1" noTextEdit="1"/>
          </p:cNvSpPr>
          <p:nvPr>
            <p:ph type="sldImg"/>
          </p:nvPr>
        </p:nvSpPr>
        <p:spPr>
          <a:ln/>
        </p:spPr>
      </p:sp>
      <p:sp>
        <p:nvSpPr>
          <p:cNvPr id="224259" name="Rectangle 3"/>
          <p:cNvSpPr>
            <a:spLocks noGrp="1" noChangeArrowheads="1"/>
          </p:cNvSpPr>
          <p:nvPr>
            <p:ph type="body" idx="1"/>
          </p:nvPr>
        </p:nvSpPr>
        <p:spPr/>
        <p:txBody>
          <a:bodyPr/>
          <a:lstStyle/>
          <a:p>
            <a:r>
              <a:rPr lang="en-US" sz="1200" b="1" i="1" kern="1200" baseline="0" dirty="0" smtClean="0">
                <a:solidFill>
                  <a:schemeClr val="tx1"/>
                </a:solidFill>
                <a:latin typeface="Arial" pitchFamily="-107" charset="0"/>
                <a:ea typeface="+mn-ea"/>
                <a:cs typeface="+mn-cs"/>
              </a:rPr>
              <a:t>COMMUNICATION LINES AND NETWORKS </a:t>
            </a:r>
          </a:p>
          <a:p>
            <a:endParaRPr lang="en-US" sz="1200" b="1" i="1" kern="1200" baseline="0" dirty="0" smtClean="0">
              <a:solidFill>
                <a:schemeClr val="tx1"/>
              </a:solidFill>
              <a:latin typeface="Arial" pitchFamily="-107" charset="0"/>
              <a:ea typeface="+mn-ea"/>
              <a:cs typeface="+mn-cs"/>
            </a:endParaRPr>
          </a:p>
          <a:p>
            <a:r>
              <a:rPr lang="en-US" sz="1200" b="1" i="1" kern="1200" baseline="0" dirty="0" smtClean="0">
                <a:solidFill>
                  <a:schemeClr val="tx1"/>
                </a:solidFill>
                <a:latin typeface="Arial" pitchFamily="-107" charset="0"/>
                <a:ea typeface="+mn-ea"/>
                <a:cs typeface="+mn-cs"/>
              </a:rPr>
              <a:t>Network security attacks can be classified</a:t>
            </a:r>
          </a:p>
          <a:p>
            <a:r>
              <a:rPr lang="en-US" sz="1200" kern="1200" baseline="0" dirty="0" smtClean="0">
                <a:solidFill>
                  <a:schemeClr val="tx1"/>
                </a:solidFill>
                <a:latin typeface="Arial" pitchFamily="-107" charset="0"/>
                <a:ea typeface="+mn-ea"/>
                <a:cs typeface="+mn-cs"/>
              </a:rPr>
              <a:t>as </a:t>
            </a:r>
            <a:r>
              <a:rPr lang="en-US" sz="1200" i="1" kern="1200" baseline="0" dirty="0" smtClean="0">
                <a:solidFill>
                  <a:schemeClr val="tx1"/>
                </a:solidFill>
                <a:latin typeface="Arial" pitchFamily="-107" charset="0"/>
                <a:ea typeface="+mn-ea"/>
                <a:cs typeface="+mn-cs"/>
              </a:rPr>
              <a:t>passive attacks and active attacks . A passive attack attempts to learn or make</a:t>
            </a:r>
          </a:p>
          <a:p>
            <a:r>
              <a:rPr lang="en-US" sz="1200" kern="1200" baseline="0" dirty="0" smtClean="0">
                <a:solidFill>
                  <a:schemeClr val="tx1"/>
                </a:solidFill>
                <a:latin typeface="Arial" pitchFamily="-107" charset="0"/>
                <a:ea typeface="+mn-ea"/>
                <a:cs typeface="+mn-cs"/>
              </a:rPr>
              <a:t>use of information from the system but does not affect system resources. An active</a:t>
            </a:r>
          </a:p>
          <a:p>
            <a:r>
              <a:rPr lang="en-US" sz="1200" kern="1200" baseline="0" dirty="0" smtClean="0">
                <a:solidFill>
                  <a:schemeClr val="tx1"/>
                </a:solidFill>
                <a:latin typeface="Arial" pitchFamily="-107" charset="0"/>
                <a:ea typeface="+mn-ea"/>
                <a:cs typeface="+mn-cs"/>
              </a:rPr>
              <a:t>attack attempts to alter system resources or affect their operation.</a:t>
            </a:r>
          </a:p>
          <a:p>
            <a:endParaRPr lang="en-US" sz="1200" b="1" kern="1200" baseline="0" dirty="0" smtClean="0">
              <a:solidFill>
                <a:schemeClr val="tx1"/>
              </a:solidFill>
              <a:latin typeface="Arial" pitchFamily="-107" charset="0"/>
              <a:ea typeface="+mn-ea"/>
              <a:cs typeface="+mn-cs"/>
            </a:endParaRPr>
          </a:p>
          <a:p>
            <a:r>
              <a:rPr lang="en-US" sz="1200" b="1" kern="1200" baseline="0" dirty="0" smtClean="0">
                <a:solidFill>
                  <a:schemeClr val="tx1"/>
                </a:solidFill>
                <a:latin typeface="Arial" pitchFamily="-107" charset="0"/>
                <a:ea typeface="+mn-ea"/>
                <a:cs typeface="+mn-cs"/>
              </a:rPr>
              <a:t>Passive attacks are in the nature of eavesdropping on, or monitoring of,</a:t>
            </a:r>
          </a:p>
          <a:p>
            <a:r>
              <a:rPr lang="en-US" sz="1200" kern="1200" baseline="0" dirty="0" smtClean="0">
                <a:solidFill>
                  <a:schemeClr val="tx1"/>
                </a:solidFill>
                <a:latin typeface="Arial" pitchFamily="-107" charset="0"/>
                <a:ea typeface="+mn-ea"/>
                <a:cs typeface="+mn-cs"/>
              </a:rPr>
              <a:t>transmissions. The goal of the attacker is to obtain information that is being transmitted.</a:t>
            </a:r>
          </a:p>
          <a:p>
            <a:r>
              <a:rPr lang="en-US" sz="1200" kern="1200" baseline="0" dirty="0" smtClean="0">
                <a:solidFill>
                  <a:schemeClr val="tx1"/>
                </a:solidFill>
                <a:latin typeface="Arial" pitchFamily="-107" charset="0"/>
                <a:ea typeface="+mn-ea"/>
                <a:cs typeface="+mn-cs"/>
              </a:rPr>
              <a:t>Two types of passive attacks are release of message contents and traffic</a:t>
            </a:r>
          </a:p>
          <a:p>
            <a:r>
              <a:rPr lang="en-US" sz="1200" kern="1200" baseline="0" dirty="0" smtClean="0">
                <a:solidFill>
                  <a:schemeClr val="tx1"/>
                </a:solidFill>
                <a:latin typeface="Arial" pitchFamily="-107" charset="0"/>
                <a:ea typeface="+mn-ea"/>
                <a:cs typeface="+mn-cs"/>
              </a:rPr>
              <a:t>analysis.</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The </a:t>
            </a:r>
            <a:r>
              <a:rPr lang="en-US" sz="1200" b="1" kern="1200" baseline="0" dirty="0" smtClean="0">
                <a:solidFill>
                  <a:schemeClr val="tx1"/>
                </a:solidFill>
                <a:latin typeface="Arial" pitchFamily="-107" charset="0"/>
                <a:ea typeface="+mn-ea"/>
                <a:cs typeface="+mn-cs"/>
              </a:rPr>
              <a:t>release of message contents is easily understood. A telephone conversation,</a:t>
            </a:r>
          </a:p>
          <a:p>
            <a:r>
              <a:rPr lang="en-US" sz="1200" kern="1200" baseline="0" dirty="0" smtClean="0">
                <a:solidFill>
                  <a:schemeClr val="tx1"/>
                </a:solidFill>
                <a:latin typeface="Arial" pitchFamily="-107" charset="0"/>
                <a:ea typeface="+mn-ea"/>
                <a:cs typeface="+mn-cs"/>
              </a:rPr>
              <a:t>an electronic mail message, and a transferred file may contain sensitive or</a:t>
            </a:r>
          </a:p>
          <a:p>
            <a:r>
              <a:rPr lang="en-US" sz="1200" kern="1200" baseline="0" dirty="0" smtClean="0">
                <a:solidFill>
                  <a:schemeClr val="tx1"/>
                </a:solidFill>
                <a:latin typeface="Arial" pitchFamily="-107" charset="0"/>
                <a:ea typeface="+mn-ea"/>
                <a:cs typeface="+mn-cs"/>
              </a:rPr>
              <a:t>confidential information. We would like to prevent an opponent from learning the</a:t>
            </a:r>
          </a:p>
          <a:p>
            <a:r>
              <a:rPr lang="en-US" sz="1200" kern="1200" baseline="0" dirty="0" smtClean="0">
                <a:solidFill>
                  <a:schemeClr val="tx1"/>
                </a:solidFill>
                <a:latin typeface="Arial" pitchFamily="-107" charset="0"/>
                <a:ea typeface="+mn-ea"/>
                <a:cs typeface="+mn-cs"/>
              </a:rPr>
              <a:t>contents of these transmissions.</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A second type of passive attack, </a:t>
            </a:r>
            <a:r>
              <a:rPr lang="en-US" sz="1200" b="1" kern="1200" baseline="0" dirty="0" smtClean="0">
                <a:solidFill>
                  <a:schemeClr val="tx1"/>
                </a:solidFill>
                <a:latin typeface="Arial" pitchFamily="-107" charset="0"/>
                <a:ea typeface="+mn-ea"/>
                <a:cs typeface="+mn-cs"/>
              </a:rPr>
              <a:t>traffic analysis , is subtler. Suppose that we</a:t>
            </a:r>
          </a:p>
          <a:p>
            <a:r>
              <a:rPr lang="en-US" sz="1200" kern="1200" baseline="0" dirty="0" smtClean="0">
                <a:solidFill>
                  <a:schemeClr val="tx1"/>
                </a:solidFill>
                <a:latin typeface="Arial" pitchFamily="-107" charset="0"/>
                <a:ea typeface="+mn-ea"/>
                <a:cs typeface="+mn-cs"/>
              </a:rPr>
              <a:t>had a way of masking the contents of messages or other information traffic so that</a:t>
            </a:r>
          </a:p>
          <a:p>
            <a:r>
              <a:rPr lang="en-US" sz="1200" kern="1200" baseline="0" dirty="0" smtClean="0">
                <a:solidFill>
                  <a:schemeClr val="tx1"/>
                </a:solidFill>
                <a:latin typeface="Arial" pitchFamily="-107" charset="0"/>
                <a:ea typeface="+mn-ea"/>
                <a:cs typeface="+mn-cs"/>
              </a:rPr>
              <a:t>opponents, even if they captured the message, could not extract the information</a:t>
            </a:r>
          </a:p>
          <a:p>
            <a:r>
              <a:rPr lang="en-US" sz="1200" kern="1200" baseline="0" dirty="0" smtClean="0">
                <a:solidFill>
                  <a:schemeClr val="tx1"/>
                </a:solidFill>
                <a:latin typeface="Arial" pitchFamily="-107" charset="0"/>
                <a:ea typeface="+mn-ea"/>
                <a:cs typeface="+mn-cs"/>
              </a:rPr>
              <a:t>from the message. The common technique for masking contents is encryption. If we</a:t>
            </a:r>
          </a:p>
          <a:p>
            <a:r>
              <a:rPr lang="en-US" sz="1200" kern="1200" baseline="0" dirty="0" smtClean="0">
                <a:solidFill>
                  <a:schemeClr val="tx1"/>
                </a:solidFill>
                <a:latin typeface="Arial" pitchFamily="-107" charset="0"/>
                <a:ea typeface="+mn-ea"/>
                <a:cs typeface="+mn-cs"/>
              </a:rPr>
              <a:t>had encryption protection in place, an opponent might still be able to observe the</a:t>
            </a:r>
          </a:p>
          <a:p>
            <a:r>
              <a:rPr lang="en-US" sz="1200" kern="1200" baseline="0" dirty="0" smtClean="0">
                <a:solidFill>
                  <a:schemeClr val="tx1"/>
                </a:solidFill>
                <a:latin typeface="Arial" pitchFamily="-107" charset="0"/>
                <a:ea typeface="+mn-ea"/>
                <a:cs typeface="+mn-cs"/>
              </a:rPr>
              <a:t>pattern of these messages. The opponent could determine the location and identity</a:t>
            </a:r>
          </a:p>
          <a:p>
            <a:r>
              <a:rPr lang="en-US" sz="1200" kern="1200" baseline="0" dirty="0" smtClean="0">
                <a:solidFill>
                  <a:schemeClr val="tx1"/>
                </a:solidFill>
                <a:latin typeface="Arial" pitchFamily="-107" charset="0"/>
                <a:ea typeface="+mn-ea"/>
                <a:cs typeface="+mn-cs"/>
              </a:rPr>
              <a:t>of communicating hosts and could observe the frequency and length of messages</a:t>
            </a:r>
          </a:p>
          <a:p>
            <a:r>
              <a:rPr lang="en-US" sz="1200" kern="1200" baseline="0" dirty="0" smtClean="0">
                <a:solidFill>
                  <a:schemeClr val="tx1"/>
                </a:solidFill>
                <a:latin typeface="Arial" pitchFamily="-107" charset="0"/>
                <a:ea typeface="+mn-ea"/>
                <a:cs typeface="+mn-cs"/>
              </a:rPr>
              <a:t>being exchanged. This information might be useful in guessing the nature of the</a:t>
            </a:r>
          </a:p>
          <a:p>
            <a:r>
              <a:rPr lang="en-US" sz="1200" kern="1200" baseline="0" dirty="0" smtClean="0">
                <a:solidFill>
                  <a:schemeClr val="tx1"/>
                </a:solidFill>
                <a:latin typeface="Arial" pitchFamily="-107" charset="0"/>
                <a:ea typeface="+mn-ea"/>
                <a:cs typeface="+mn-cs"/>
              </a:rPr>
              <a:t>communication that was taking place.</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Passive attacks are very difficult to detect because they do not involve any</a:t>
            </a:r>
          </a:p>
          <a:p>
            <a:r>
              <a:rPr lang="en-US" sz="1200" kern="1200" baseline="0" dirty="0" smtClean="0">
                <a:solidFill>
                  <a:schemeClr val="tx1"/>
                </a:solidFill>
                <a:latin typeface="Arial" pitchFamily="-107" charset="0"/>
                <a:ea typeface="+mn-ea"/>
                <a:cs typeface="+mn-cs"/>
              </a:rPr>
              <a:t>alteration of the data. Typically, the message traffic is sent and received in an</a:t>
            </a:r>
          </a:p>
          <a:p>
            <a:r>
              <a:rPr lang="en-US" sz="1200" kern="1200" baseline="0" dirty="0" smtClean="0">
                <a:solidFill>
                  <a:schemeClr val="tx1"/>
                </a:solidFill>
                <a:latin typeface="Arial" pitchFamily="-107" charset="0"/>
                <a:ea typeface="+mn-ea"/>
                <a:cs typeface="+mn-cs"/>
              </a:rPr>
              <a:t>apparently normal fashion and neither the sender nor receiver is aware that a</a:t>
            </a:r>
          </a:p>
          <a:p>
            <a:r>
              <a:rPr lang="en-US" sz="1200" kern="1200" baseline="0" dirty="0" smtClean="0">
                <a:solidFill>
                  <a:schemeClr val="tx1"/>
                </a:solidFill>
                <a:latin typeface="Arial" pitchFamily="-107" charset="0"/>
                <a:ea typeface="+mn-ea"/>
                <a:cs typeface="+mn-cs"/>
              </a:rPr>
              <a:t>third party has read the messages or observed the traffic pattern. However, it is</a:t>
            </a:r>
          </a:p>
          <a:p>
            <a:r>
              <a:rPr lang="en-US" sz="1200" kern="1200" baseline="0" dirty="0" smtClean="0">
                <a:solidFill>
                  <a:schemeClr val="tx1"/>
                </a:solidFill>
                <a:latin typeface="Arial" pitchFamily="-107" charset="0"/>
                <a:ea typeface="+mn-ea"/>
                <a:cs typeface="+mn-cs"/>
              </a:rPr>
              <a:t>feasible to prevent the success of these attacks, usually by means of encryption.</a:t>
            </a:r>
          </a:p>
          <a:p>
            <a:r>
              <a:rPr lang="en-US" sz="1200" kern="1200" baseline="0" dirty="0" smtClean="0">
                <a:solidFill>
                  <a:schemeClr val="tx1"/>
                </a:solidFill>
                <a:latin typeface="Arial" pitchFamily="-107" charset="0"/>
                <a:ea typeface="+mn-ea"/>
                <a:cs typeface="+mn-cs"/>
              </a:rPr>
              <a:t>Thus, the emphasis in dealing with passive attacks is on prevention rather than</a:t>
            </a:r>
          </a:p>
          <a:p>
            <a:r>
              <a:rPr lang="en-US" sz="1200" kern="1200" baseline="0" dirty="0" smtClean="0">
                <a:solidFill>
                  <a:schemeClr val="tx1"/>
                </a:solidFill>
                <a:latin typeface="Arial" pitchFamily="-107" charset="0"/>
                <a:ea typeface="+mn-ea"/>
                <a:cs typeface="+mn-cs"/>
              </a:rPr>
              <a:t>detection.</a:t>
            </a:r>
          </a:p>
          <a:p>
            <a:endParaRPr lang="en-US" sz="1200" kern="1200" baseline="0" dirty="0" smtClean="0">
              <a:solidFill>
                <a:schemeClr val="tx1"/>
              </a:solidFill>
              <a:latin typeface="Arial" pitchFamily="-107" charset="0"/>
              <a:ea typeface="+mn-ea"/>
              <a:cs typeface="+mn-cs"/>
            </a:endParaRPr>
          </a:p>
          <a:p>
            <a:r>
              <a:rPr lang="en-US" sz="1200" b="1" kern="1200" baseline="0" dirty="0" smtClean="0">
                <a:solidFill>
                  <a:schemeClr val="tx1"/>
                </a:solidFill>
                <a:latin typeface="Arial" pitchFamily="-107" charset="0"/>
                <a:ea typeface="+mn-ea"/>
                <a:cs typeface="+mn-cs"/>
              </a:rPr>
              <a:t>Active attacks involve some modification of the data stream or the creation</a:t>
            </a:r>
          </a:p>
          <a:p>
            <a:r>
              <a:rPr lang="en-US" sz="1200" kern="1200" baseline="0" dirty="0" smtClean="0">
                <a:solidFill>
                  <a:schemeClr val="tx1"/>
                </a:solidFill>
                <a:latin typeface="Arial" pitchFamily="-107" charset="0"/>
                <a:ea typeface="+mn-ea"/>
                <a:cs typeface="+mn-cs"/>
              </a:rPr>
              <a:t>of a false stream and can be subdivided into four categories: replay, masquerade,</a:t>
            </a:r>
          </a:p>
          <a:p>
            <a:r>
              <a:rPr lang="en-US" sz="1200" kern="1200" baseline="0" dirty="0" smtClean="0">
                <a:solidFill>
                  <a:schemeClr val="tx1"/>
                </a:solidFill>
                <a:latin typeface="Arial" pitchFamily="-107" charset="0"/>
                <a:ea typeface="+mn-ea"/>
                <a:cs typeface="+mn-cs"/>
              </a:rPr>
              <a:t>modification of messages, and denial of service.</a:t>
            </a:r>
          </a:p>
          <a:p>
            <a:endParaRPr lang="en-US" sz="1200" b="1" kern="1200" baseline="0" dirty="0" smtClean="0">
              <a:solidFill>
                <a:schemeClr val="tx1"/>
              </a:solidFill>
              <a:latin typeface="Arial" pitchFamily="-107" charset="0"/>
              <a:ea typeface="+mn-ea"/>
              <a:cs typeface="+mn-cs"/>
            </a:endParaRPr>
          </a:p>
          <a:p>
            <a:r>
              <a:rPr lang="en-US" sz="1200" b="1" kern="1200" baseline="0" dirty="0" smtClean="0">
                <a:solidFill>
                  <a:schemeClr val="tx1"/>
                </a:solidFill>
                <a:latin typeface="Arial" pitchFamily="-107" charset="0"/>
                <a:ea typeface="+mn-ea"/>
                <a:cs typeface="+mn-cs"/>
              </a:rPr>
              <a:t>Replay involves the passive capture of a data unit and its subsequent retransmission</a:t>
            </a:r>
          </a:p>
          <a:p>
            <a:r>
              <a:rPr lang="en-US" sz="1200" kern="1200" baseline="0" dirty="0" smtClean="0">
                <a:solidFill>
                  <a:schemeClr val="tx1"/>
                </a:solidFill>
                <a:latin typeface="Arial" pitchFamily="-107" charset="0"/>
                <a:ea typeface="+mn-ea"/>
                <a:cs typeface="+mn-cs"/>
              </a:rPr>
              <a:t>to produce an unauthorized effect.</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A </a:t>
            </a:r>
            <a:r>
              <a:rPr lang="en-US" sz="1200" b="1" kern="1200" baseline="0" dirty="0" smtClean="0">
                <a:solidFill>
                  <a:schemeClr val="tx1"/>
                </a:solidFill>
                <a:latin typeface="Arial" pitchFamily="-107" charset="0"/>
                <a:ea typeface="+mn-ea"/>
                <a:cs typeface="+mn-cs"/>
              </a:rPr>
              <a:t>masquerade takes place when one entity pretends to be a different entity. A</a:t>
            </a:r>
          </a:p>
          <a:p>
            <a:r>
              <a:rPr lang="en-US" sz="1200" kern="1200" baseline="0" dirty="0" smtClean="0">
                <a:solidFill>
                  <a:schemeClr val="tx1"/>
                </a:solidFill>
                <a:latin typeface="Arial" pitchFamily="-107" charset="0"/>
                <a:ea typeface="+mn-ea"/>
                <a:cs typeface="+mn-cs"/>
              </a:rPr>
              <a:t>masquerade attack usually includes one of the other forms of active attack. For example,</a:t>
            </a:r>
          </a:p>
          <a:p>
            <a:r>
              <a:rPr lang="en-US" sz="1200" kern="1200" baseline="0" dirty="0" smtClean="0">
                <a:solidFill>
                  <a:schemeClr val="tx1"/>
                </a:solidFill>
                <a:latin typeface="Arial" pitchFamily="-107" charset="0"/>
                <a:ea typeface="+mn-ea"/>
                <a:cs typeface="+mn-cs"/>
              </a:rPr>
              <a:t>authentication sequences can be captured and replayed after a valid authentication</a:t>
            </a:r>
          </a:p>
          <a:p>
            <a:r>
              <a:rPr lang="en-US" sz="1200" kern="1200" baseline="0" dirty="0" smtClean="0">
                <a:solidFill>
                  <a:schemeClr val="tx1"/>
                </a:solidFill>
                <a:latin typeface="Arial" pitchFamily="-107" charset="0"/>
                <a:ea typeface="+mn-ea"/>
                <a:cs typeface="+mn-cs"/>
              </a:rPr>
              <a:t>sequence has taken place, thus enabling an authorized entity with few privileges</a:t>
            </a:r>
          </a:p>
          <a:p>
            <a:r>
              <a:rPr lang="en-US" sz="1200" kern="1200" baseline="0" dirty="0" smtClean="0">
                <a:solidFill>
                  <a:schemeClr val="tx1"/>
                </a:solidFill>
                <a:latin typeface="Arial" pitchFamily="-107" charset="0"/>
                <a:ea typeface="+mn-ea"/>
                <a:cs typeface="+mn-cs"/>
              </a:rPr>
              <a:t>to obtain extra privileges by impersonating an entity that has those privileges.</a:t>
            </a:r>
          </a:p>
          <a:p>
            <a:endParaRPr lang="en-US" sz="1200" b="1" kern="1200" baseline="0" dirty="0" smtClean="0">
              <a:solidFill>
                <a:schemeClr val="tx1"/>
              </a:solidFill>
              <a:latin typeface="Arial" pitchFamily="-107" charset="0"/>
              <a:ea typeface="+mn-ea"/>
              <a:cs typeface="+mn-cs"/>
            </a:endParaRPr>
          </a:p>
          <a:p>
            <a:r>
              <a:rPr lang="en-US" sz="1200" b="1" kern="1200" baseline="0" dirty="0" smtClean="0">
                <a:solidFill>
                  <a:schemeClr val="tx1"/>
                </a:solidFill>
                <a:latin typeface="Arial" pitchFamily="-107" charset="0"/>
                <a:ea typeface="+mn-ea"/>
                <a:cs typeface="+mn-cs"/>
              </a:rPr>
              <a:t>Modification of messages simply means that some portion of a legitimate</a:t>
            </a:r>
          </a:p>
          <a:p>
            <a:r>
              <a:rPr lang="en-US" sz="1200" kern="1200" baseline="0" dirty="0" smtClean="0">
                <a:solidFill>
                  <a:schemeClr val="tx1"/>
                </a:solidFill>
                <a:latin typeface="Arial" pitchFamily="-107" charset="0"/>
                <a:ea typeface="+mn-ea"/>
                <a:cs typeface="+mn-cs"/>
              </a:rPr>
              <a:t>message is altered, or that messages are delayed or reordered, to produce an</a:t>
            </a:r>
          </a:p>
          <a:p>
            <a:r>
              <a:rPr lang="en-US" sz="1200" kern="1200" baseline="0" dirty="0" smtClean="0">
                <a:solidFill>
                  <a:schemeClr val="tx1"/>
                </a:solidFill>
                <a:latin typeface="Arial" pitchFamily="-107" charset="0"/>
                <a:ea typeface="+mn-ea"/>
                <a:cs typeface="+mn-cs"/>
              </a:rPr>
              <a:t>unauthorized effect. For example, a message stating, “Allow John Smith to read</a:t>
            </a:r>
          </a:p>
          <a:p>
            <a:r>
              <a:rPr lang="en-US" sz="1200" kern="1200" baseline="0" dirty="0" smtClean="0">
                <a:solidFill>
                  <a:schemeClr val="tx1"/>
                </a:solidFill>
                <a:latin typeface="Arial" pitchFamily="-107" charset="0"/>
                <a:ea typeface="+mn-ea"/>
                <a:cs typeface="+mn-cs"/>
              </a:rPr>
              <a:t>confidential file accounts” is modified to say, “Allow Fred Brown to read confidential</a:t>
            </a:r>
          </a:p>
          <a:p>
            <a:r>
              <a:rPr lang="en-US" sz="1200" kern="1200" baseline="0" dirty="0" smtClean="0">
                <a:solidFill>
                  <a:schemeClr val="tx1"/>
                </a:solidFill>
                <a:latin typeface="Arial" pitchFamily="-107" charset="0"/>
                <a:ea typeface="+mn-ea"/>
                <a:cs typeface="+mn-cs"/>
              </a:rPr>
              <a:t>file accounts.”</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The </a:t>
            </a:r>
            <a:r>
              <a:rPr lang="en-US" sz="1200" b="1" kern="1200" baseline="0" dirty="0" smtClean="0">
                <a:solidFill>
                  <a:schemeClr val="tx1"/>
                </a:solidFill>
                <a:latin typeface="Arial" pitchFamily="-107" charset="0"/>
                <a:ea typeface="+mn-ea"/>
                <a:cs typeface="+mn-cs"/>
              </a:rPr>
              <a:t>denial of service prevents or inhibits the normal use or management of</a:t>
            </a:r>
          </a:p>
          <a:p>
            <a:r>
              <a:rPr lang="en-US" sz="1200" kern="1200" baseline="0" dirty="0" smtClean="0">
                <a:solidFill>
                  <a:schemeClr val="tx1"/>
                </a:solidFill>
                <a:latin typeface="Arial" pitchFamily="-107" charset="0"/>
                <a:ea typeface="+mn-ea"/>
                <a:cs typeface="+mn-cs"/>
              </a:rPr>
              <a:t>communications facilities. This attack may have a specific target; for example, an</a:t>
            </a:r>
          </a:p>
          <a:p>
            <a:r>
              <a:rPr lang="en-US" sz="1200" kern="1200" baseline="0" dirty="0" smtClean="0">
                <a:solidFill>
                  <a:schemeClr val="tx1"/>
                </a:solidFill>
                <a:latin typeface="Arial" pitchFamily="-107" charset="0"/>
                <a:ea typeface="+mn-ea"/>
                <a:cs typeface="+mn-cs"/>
              </a:rPr>
              <a:t>entity may suppress all messages directed to a particular destination (e.g., the security</a:t>
            </a:r>
          </a:p>
          <a:p>
            <a:r>
              <a:rPr lang="en-US" sz="1200" kern="1200" baseline="0" dirty="0" smtClean="0">
                <a:solidFill>
                  <a:schemeClr val="tx1"/>
                </a:solidFill>
                <a:latin typeface="Arial" pitchFamily="-107" charset="0"/>
                <a:ea typeface="+mn-ea"/>
                <a:cs typeface="+mn-cs"/>
              </a:rPr>
              <a:t>audit service). Another form of service denial is the disruption of an entire network,</a:t>
            </a:r>
          </a:p>
          <a:p>
            <a:r>
              <a:rPr lang="en-US" sz="1200" kern="1200" baseline="0" dirty="0" smtClean="0">
                <a:solidFill>
                  <a:schemeClr val="tx1"/>
                </a:solidFill>
                <a:latin typeface="Arial" pitchFamily="-107" charset="0"/>
                <a:ea typeface="+mn-ea"/>
                <a:cs typeface="+mn-cs"/>
              </a:rPr>
              <a:t>either by disabling the network or by overloading it with messages so as to degrade</a:t>
            </a:r>
          </a:p>
          <a:p>
            <a:r>
              <a:rPr lang="en-US" sz="1200" kern="1200" baseline="0" dirty="0" smtClean="0">
                <a:solidFill>
                  <a:schemeClr val="tx1"/>
                </a:solidFill>
                <a:latin typeface="Arial" pitchFamily="-107" charset="0"/>
                <a:ea typeface="+mn-ea"/>
                <a:cs typeface="+mn-cs"/>
              </a:rPr>
              <a:t>performance.</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Active attacks present the opposite characteristics of passive attacks. Whereas</a:t>
            </a:r>
          </a:p>
          <a:p>
            <a:r>
              <a:rPr lang="en-US" sz="1200" kern="1200" baseline="0" dirty="0" smtClean="0">
                <a:solidFill>
                  <a:schemeClr val="tx1"/>
                </a:solidFill>
                <a:latin typeface="Arial" pitchFamily="-107" charset="0"/>
                <a:ea typeface="+mn-ea"/>
                <a:cs typeface="+mn-cs"/>
              </a:rPr>
              <a:t>passive attacks are difficult to detect, measures are available to prevent their</a:t>
            </a:r>
          </a:p>
          <a:p>
            <a:r>
              <a:rPr lang="en-US" sz="1200" kern="1200" baseline="0" dirty="0" smtClean="0">
                <a:solidFill>
                  <a:schemeClr val="tx1"/>
                </a:solidFill>
                <a:latin typeface="Arial" pitchFamily="-107" charset="0"/>
                <a:ea typeface="+mn-ea"/>
                <a:cs typeface="+mn-cs"/>
              </a:rPr>
              <a:t>success. On the other hand, it is quite difficult to prevent active attacks absolutely,</a:t>
            </a:r>
          </a:p>
          <a:p>
            <a:r>
              <a:rPr lang="en-US" sz="1200" kern="1200" baseline="0" dirty="0" smtClean="0">
                <a:solidFill>
                  <a:schemeClr val="tx1"/>
                </a:solidFill>
                <a:latin typeface="Arial" pitchFamily="-107" charset="0"/>
                <a:ea typeface="+mn-ea"/>
                <a:cs typeface="+mn-cs"/>
              </a:rPr>
              <a:t>because to do so would require physical protection of all communications facilities</a:t>
            </a:r>
          </a:p>
          <a:p>
            <a:r>
              <a:rPr lang="en-US" sz="1200" kern="1200" baseline="0" dirty="0" smtClean="0">
                <a:solidFill>
                  <a:schemeClr val="tx1"/>
                </a:solidFill>
                <a:latin typeface="Arial" pitchFamily="-107" charset="0"/>
                <a:ea typeface="+mn-ea"/>
                <a:cs typeface="+mn-cs"/>
              </a:rPr>
              <a:t>and paths at all times. Instead, the goal is to detect them and to recover from any</a:t>
            </a:r>
          </a:p>
          <a:p>
            <a:r>
              <a:rPr lang="en-US" sz="1200" kern="1200" baseline="0" dirty="0" smtClean="0">
                <a:solidFill>
                  <a:schemeClr val="tx1"/>
                </a:solidFill>
                <a:latin typeface="Arial" pitchFamily="-107" charset="0"/>
                <a:ea typeface="+mn-ea"/>
                <a:cs typeface="+mn-cs"/>
              </a:rPr>
              <a:t>disruption or delays caused by them. Because the detection has a deterrent effect, it</a:t>
            </a:r>
          </a:p>
          <a:p>
            <a:r>
              <a:rPr lang="en-US" sz="1200" kern="1200" baseline="0" dirty="0" smtClean="0">
                <a:solidFill>
                  <a:schemeClr val="tx1"/>
                </a:solidFill>
                <a:latin typeface="Arial" pitchFamily="-107" charset="0"/>
                <a:ea typeface="+mn-ea"/>
                <a:cs typeface="+mn-cs"/>
              </a:rPr>
              <a:t>may also contribute to prevention.</a:t>
            </a:r>
            <a:endParaRPr lang="en-US" dirty="0">
              <a:latin typeface="Times New Roman" pitchFamily="-107" charset="0"/>
            </a:endParaRPr>
          </a:p>
        </p:txBody>
      </p:sp>
    </p:spTree>
    <p:extLst>
      <p:ext uri="{BB962C8B-B14F-4D97-AF65-F5344CB8AC3E}">
        <p14:creationId xmlns:p14="http://schemas.microsoft.com/office/powerpoint/2010/main" val="28206638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34852" indent="-282635" eaLnBrk="0" hangingPunct="0">
              <a:defRPr sz="2400">
                <a:solidFill>
                  <a:schemeClr val="tx1"/>
                </a:solidFill>
                <a:latin typeface="Times New Roman" pitchFamily="18" charset="0"/>
              </a:defRPr>
            </a:lvl2pPr>
            <a:lvl3pPr marL="1130541" indent="-226108" eaLnBrk="0" hangingPunct="0">
              <a:defRPr sz="2400">
                <a:solidFill>
                  <a:schemeClr val="tx1"/>
                </a:solidFill>
                <a:latin typeface="Times New Roman" pitchFamily="18" charset="0"/>
              </a:defRPr>
            </a:lvl3pPr>
            <a:lvl4pPr marL="1582758" indent="-226108" eaLnBrk="0" hangingPunct="0">
              <a:defRPr sz="2400">
                <a:solidFill>
                  <a:schemeClr val="tx1"/>
                </a:solidFill>
                <a:latin typeface="Times New Roman" pitchFamily="18" charset="0"/>
              </a:defRPr>
            </a:lvl4pPr>
            <a:lvl5pPr marL="2034974" indent="-226108" eaLnBrk="0" hangingPunct="0">
              <a:defRPr sz="2400">
                <a:solidFill>
                  <a:schemeClr val="tx1"/>
                </a:solidFill>
                <a:latin typeface="Times New Roman" pitchFamily="18" charset="0"/>
              </a:defRPr>
            </a:lvl5pPr>
            <a:lvl6pPr marL="2487191" indent="-226108" eaLnBrk="0" fontAlgn="base" hangingPunct="0">
              <a:spcBef>
                <a:spcPct val="0"/>
              </a:spcBef>
              <a:spcAft>
                <a:spcPct val="0"/>
              </a:spcAft>
              <a:defRPr sz="2400">
                <a:solidFill>
                  <a:schemeClr val="tx1"/>
                </a:solidFill>
                <a:latin typeface="Times New Roman" pitchFamily="18" charset="0"/>
              </a:defRPr>
            </a:lvl6pPr>
            <a:lvl7pPr marL="2939407" indent="-226108" eaLnBrk="0" fontAlgn="base" hangingPunct="0">
              <a:spcBef>
                <a:spcPct val="0"/>
              </a:spcBef>
              <a:spcAft>
                <a:spcPct val="0"/>
              </a:spcAft>
              <a:defRPr sz="2400">
                <a:solidFill>
                  <a:schemeClr val="tx1"/>
                </a:solidFill>
                <a:latin typeface="Times New Roman" pitchFamily="18" charset="0"/>
              </a:defRPr>
            </a:lvl7pPr>
            <a:lvl8pPr marL="3391624" indent="-226108" eaLnBrk="0" fontAlgn="base" hangingPunct="0">
              <a:spcBef>
                <a:spcPct val="0"/>
              </a:spcBef>
              <a:spcAft>
                <a:spcPct val="0"/>
              </a:spcAft>
              <a:defRPr sz="2400">
                <a:solidFill>
                  <a:schemeClr val="tx1"/>
                </a:solidFill>
                <a:latin typeface="Times New Roman" pitchFamily="18" charset="0"/>
              </a:defRPr>
            </a:lvl8pPr>
            <a:lvl9pPr marL="3843840" indent="-226108" eaLnBrk="0" fontAlgn="base" hangingPunct="0">
              <a:spcBef>
                <a:spcPct val="0"/>
              </a:spcBef>
              <a:spcAft>
                <a:spcPct val="0"/>
              </a:spcAft>
              <a:defRPr sz="2400">
                <a:solidFill>
                  <a:schemeClr val="tx1"/>
                </a:solidFill>
                <a:latin typeface="Times New Roman" pitchFamily="18" charset="0"/>
              </a:defRPr>
            </a:lvl9pPr>
          </a:lstStyle>
          <a:p>
            <a:pPr eaLnBrk="1" hangingPunct="1"/>
            <a:fld id="{57351238-5AD0-47F7-979A-2092B1F39B75}" type="slidenum">
              <a:rPr lang="en-AU" altLang="en-US" sz="1200"/>
              <a:pPr eaLnBrk="1" hangingPunct="1"/>
              <a:t>95</a:t>
            </a:fld>
            <a:endParaRPr lang="en-AU" altLang="en-US" sz="1200"/>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380868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dirty="0" smtClean="0"/>
              <a:t>Estonia</a:t>
            </a:r>
            <a:r>
              <a:rPr lang="en-US" baseline="0" dirty="0" smtClean="0"/>
              <a:t> (</a:t>
            </a:r>
            <a:r>
              <a:rPr lang="en-US" dirty="0" smtClean="0"/>
              <a:t>Wikipedia): </a:t>
            </a:r>
            <a:r>
              <a:rPr lang="en-US" dirty="0" err="1" smtClean="0"/>
              <a:t>Cyberattacks</a:t>
            </a:r>
            <a:r>
              <a:rPr lang="en-US" dirty="0" smtClean="0"/>
              <a:t> on Estonia refers to a series of cyber attacks that began 27 April 2007 and swamped websites of Estonian organizations, including Estonian parliament, banks, ministries, newspapers and broadcasters, amid the country's row with Russia about the relocation of the Bronze Soldier of Tallinn, an elaborate Soviet-era grave marker, as well as war graves in Tallinn. Most of the attacks that had any influence on the general public were distributed denial of service type attacks ranging from single individuals using various methods like ping floods to expensive rentals of </a:t>
            </a:r>
            <a:r>
              <a:rPr lang="en-US" dirty="0" err="1" smtClean="0"/>
              <a:t>botnets</a:t>
            </a:r>
            <a:r>
              <a:rPr lang="en-US" dirty="0" smtClean="0"/>
              <a:t> usually used for spam distribution. Spamming of bigger news portals commentaries and defacements including that of the Estonian Reform Party website also occurred.</a:t>
            </a:r>
          </a:p>
          <a:p>
            <a:endParaRPr lang="en-US" dirty="0" smtClean="0"/>
          </a:p>
          <a:p>
            <a:r>
              <a:rPr lang="en-US" dirty="0" smtClean="0"/>
              <a:t>GHOSTNET (Wikipedia):</a:t>
            </a:r>
            <a:r>
              <a:rPr lang="en-US" baseline="0" dirty="0" smtClean="0"/>
              <a:t> the name given by researchers at the Information Warfare Monitor to a large-scale cyber spying operation discovered in March 2009. The operation is likely associated with an Advanced Persistent Threat. Its command and control infrastructure is based mainly in the People's Republic of China and has infiltrated high-value political, economic and media locations in 103 countries. Computer systems belonging to embassies, foreign ministries and other government offices, and the Dalai Lama's Tibetan exile centers in India, London and New York City were compromised. Although the activity is mostly based in China, there is no conclusive evidence that the Chinese government is involved in its operation.</a:t>
            </a:r>
          </a:p>
          <a:p>
            <a:endParaRPr lang="en-US" baseline="0" dirty="0" smtClean="0"/>
          </a:p>
          <a:p>
            <a:r>
              <a:rPr lang="en-US" baseline="0" dirty="0" smtClean="0"/>
              <a:t>Operation Aurora (Wikipedia): Operation Aurora was a cyber attack which began in mid-2009 and continued through December 2009. The attack was first publicly disclosed by Google on January 12, 2010, in a blog post. In the blog post, Google said the attack originated in China. The attacks were both sophisticated and well resourced and consistent with an advanced persistent threat attack.</a:t>
            </a:r>
          </a:p>
          <a:p>
            <a:r>
              <a:rPr lang="en-US" baseline="0" dirty="0" smtClean="0"/>
              <a:t> The attack has been aimed at dozens of other organizations, of which Adobe Systems, Juniper Networks and </a:t>
            </a:r>
            <a:r>
              <a:rPr lang="en-US" baseline="0" dirty="0" err="1" smtClean="0"/>
              <a:t>Rackspace</a:t>
            </a:r>
            <a:r>
              <a:rPr lang="en-US" baseline="0" dirty="0" smtClean="0"/>
              <a:t> have publicly confirmed that they were targeted. According to media reports, Yahoo, Symantec, Northrop Grumman, Morgan Stanley and Dow Chemical were also among the targets.  As a result of the attack, Google stated in its blog that it plans to operate a completely uncensored version of its search engine in China "within the law, if at all", and acknowledged that if this is not possible it may leave China and close its Chinese offices. Official Chinese media responded stating that the incident is part of a U.S. government conspiracy.</a:t>
            </a:r>
          </a:p>
          <a:p>
            <a:r>
              <a:rPr lang="en-US" baseline="0" dirty="0" smtClean="0"/>
              <a:t> The attack was named "Operation Aurora" by Dmitri </a:t>
            </a:r>
            <a:r>
              <a:rPr lang="en-US" baseline="0" dirty="0" err="1" smtClean="0"/>
              <a:t>Alperovitch</a:t>
            </a:r>
            <a:r>
              <a:rPr lang="en-US" baseline="0" dirty="0" smtClean="0"/>
              <a:t>, Vice President of Threat Research at cyber security company McAfee. Research by McAfee Labs discovered that “Aurora” was part of the file path on the attacker’s machine that was included in two of the malware binaries McAfee said were associated with the attack. "We believe the name was the internal name the attacker(s) gave to this operation," McAfee Chief Technology Officer George Kurtz said in a blog post.</a:t>
            </a:r>
          </a:p>
          <a:p>
            <a:r>
              <a:rPr lang="en-US" baseline="0" dirty="0" smtClean="0"/>
              <a:t> According to McAfee, the primary goal of the attack was to gain access to and potentially modify source code repositories at these high tech, security and defense contractor companies. “[The SCMs] were wide open,” says </a:t>
            </a:r>
            <a:r>
              <a:rPr lang="en-US" baseline="0" dirty="0" err="1" smtClean="0"/>
              <a:t>Alperovitch</a:t>
            </a:r>
            <a:r>
              <a:rPr lang="en-US" baseline="0" dirty="0" smtClean="0"/>
              <a:t>. “No one ever thought about securing them, yet these were the crown jewels of most of these companies in many ways — much more valuable than any financial or personally identifiable data that they may have and spend so much time and effort protecting.“</a:t>
            </a:r>
          </a:p>
          <a:p>
            <a:endParaRPr lang="en-US" baseline="0" dirty="0" smtClean="0"/>
          </a:p>
          <a:p>
            <a:r>
              <a:rPr lang="en-US" baseline="0" dirty="0" smtClean="0"/>
              <a:t>NASDAQ: NASDQ Web site was attacked </a:t>
            </a:r>
            <a:r>
              <a:rPr lang="en-US" baseline="0" dirty="0" err="1" smtClean="0"/>
              <a:t>DoS</a:t>
            </a:r>
            <a:r>
              <a:rPr lang="en-US" baseline="0" dirty="0" smtClean="0"/>
              <a:t>. Not the trading systems.</a:t>
            </a:r>
          </a:p>
          <a:p>
            <a:endParaRPr lang="en-US" baseline="0" dirty="0" smtClean="0"/>
          </a:p>
          <a:p>
            <a:r>
              <a:rPr lang="en-US" baseline="0" dirty="0" smtClean="0"/>
              <a:t>Sony: “</a:t>
            </a:r>
            <a:r>
              <a:rPr lang="en-US" dirty="0" smtClean="0"/>
              <a:t>The theft comes on top of the 77 million PlayStation accounts taken in a cyber attack.”</a:t>
            </a:r>
          </a:p>
          <a:p>
            <a:r>
              <a:rPr lang="en-US" baseline="0" dirty="0" smtClean="0"/>
              <a:t>The names, addresses, emails, birth dates, phone numbers and other information for 24.6m PC games customers were stolen from its servers. </a:t>
            </a:r>
          </a:p>
          <a:p>
            <a:r>
              <a:rPr lang="en-US" baseline="0" dirty="0" smtClean="0"/>
              <a:t>Sony also said the financial records of users from an outdated 2007 database involving people outside the US may have been stolen, including 10,700 direct debit records of customers in Austria, Germany, the Netherlands and Spain.</a:t>
            </a:r>
          </a:p>
          <a:p>
            <a:endParaRPr lang="en-US" baseline="0" dirty="0" smtClean="0"/>
          </a:p>
          <a:p>
            <a:r>
              <a:rPr lang="en-US" baseline="0" dirty="0" smtClean="0"/>
              <a:t>Lockheed Martin: “Hackers reportedly exploited Lockheed's VPN access system, which allows employees to log in remotely by using their RSA </a:t>
            </a:r>
            <a:r>
              <a:rPr lang="en-US" baseline="0" dirty="0" err="1" smtClean="0"/>
              <a:t>SecurID</a:t>
            </a:r>
            <a:r>
              <a:rPr lang="en-US" baseline="0" dirty="0" smtClean="0"/>
              <a:t> hardware tokens. Attackers apparently possessed the seeds--factory-encoded random keys--used by at least some of Lockheed's </a:t>
            </a:r>
            <a:r>
              <a:rPr lang="en-US" baseline="0" dirty="0" err="1" smtClean="0"/>
              <a:t>SecurID</a:t>
            </a:r>
            <a:r>
              <a:rPr lang="en-US" baseline="0" dirty="0" smtClean="0"/>
              <a:t> hardware fobs, as well as serial numbers and the underlying algorithm used to secure the devices.</a:t>
            </a:r>
          </a:p>
          <a:p>
            <a:r>
              <a:rPr lang="en-US" baseline="0" dirty="0" smtClean="0"/>
              <a:t>That suggests that whoever attacked Lockheed Martin may also have been behind the successful breach in March of EMC's RSA division, which manufactures </a:t>
            </a:r>
            <a:r>
              <a:rPr lang="en-US" baseline="0" dirty="0" err="1" smtClean="0"/>
              <a:t>SecurID</a:t>
            </a:r>
            <a:r>
              <a:rPr lang="en-US" baseline="0" dirty="0" smtClean="0"/>
              <a:t>. "Since then, there have been malware and phishing campaigns in the wild seeking specific data linking RSA tokens to the end user, leading us to believe that this attack was carried out by the original RSA attackers," Rick Moy, president and CEO of NSS Labs, said in a blog post. </a:t>
            </a:r>
          </a:p>
          <a:p>
            <a:endParaRPr lang="en-US" baseline="0" dirty="0" smtClean="0"/>
          </a:p>
          <a:p>
            <a:r>
              <a:rPr lang="en-US" baseline="0" dirty="0" smtClean="0"/>
              <a:t>Banks: Denial of Service</a:t>
            </a:r>
          </a:p>
          <a:p>
            <a:endParaRPr lang="en-US" baseline="0" dirty="0" smtClean="0"/>
          </a:p>
          <a:p>
            <a:r>
              <a:rPr lang="en-US" baseline="0" dirty="0" smtClean="0"/>
              <a:t>FLAME: discovered in 2012 that attacks computers running the Microsoft Windows operating system. The program is being used for targeted cyber espionage in Middle Eastern countries. Its discovery was announced on 28 May 2012 by MAHER Center of Iranian National Computer Emergency Response Team (CERT), </a:t>
            </a:r>
            <a:r>
              <a:rPr lang="en-US" baseline="0" dirty="0" err="1" smtClean="0"/>
              <a:t>Kaspersky</a:t>
            </a:r>
            <a:r>
              <a:rPr lang="en-US" baseline="0" dirty="0" smtClean="0"/>
              <a:t> Lab and </a:t>
            </a:r>
            <a:r>
              <a:rPr lang="en-US" baseline="0" dirty="0" err="1" smtClean="0"/>
              <a:t>CrySyS</a:t>
            </a:r>
            <a:r>
              <a:rPr lang="en-US" baseline="0" dirty="0" smtClean="0"/>
              <a:t> Lab of the Budapest University of Technology and Economics. The last of these stated in its report that it "is certainly the most sophisticated malware we encountered during our practice; arguably, it is the most complex malware ever found."</a:t>
            </a:r>
          </a:p>
          <a:p>
            <a:r>
              <a:rPr lang="en-US" baseline="0" dirty="0" smtClean="0"/>
              <a:t>Flame can spread to other systems over a local network (LAN) or via USB stick. It can record audio, screenshots, keyboard activity and network traffic. The program also records Skype conversations and can turn infected computers into Bluetooth beacons which attempt to download contact information from nearby Bluetooth-enabled devices. This data, along with locally stored documents, is sent on to one of several command and control servers that are scattered around the world. The program then awaits further instructions from these servers.</a:t>
            </a:r>
          </a:p>
          <a:p>
            <a:r>
              <a:rPr lang="en-US" baseline="0" dirty="0" smtClean="0"/>
              <a:t> According to estimates by </a:t>
            </a:r>
            <a:r>
              <a:rPr lang="en-US" baseline="0" dirty="0" err="1" smtClean="0"/>
              <a:t>Kaspersky</a:t>
            </a:r>
            <a:r>
              <a:rPr lang="en-US" baseline="0" dirty="0" smtClean="0"/>
              <a:t> in May 2012, Flame had initially infected approximately 1,000 machines, with victims including governmental organizations, educational institutions and private individuals. At that time 65% of the infections happened in Iran, Israel, Sudan, Syria, Lebanon, Saudi Arabia, and Egypt, with a "huge majority of targets" within Iran. Flame has also been reported in Europe and North America. Flame supports a "kill" command which wipes all traces of the malware from the computer. The initial infections of Flame stopped operating after its public exposure, and the "kill" command was sent.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3E062E0-40A3-490C-A340-E88A813E35B4}" type="slidenum">
              <a:rPr lang="en-US" smtClean="0"/>
              <a:pPr/>
              <a:t>14</a:t>
            </a:fld>
            <a:endParaRPr lang="en-US"/>
          </a:p>
        </p:txBody>
      </p:sp>
    </p:spTree>
    <p:extLst>
      <p:ext uri="{BB962C8B-B14F-4D97-AF65-F5344CB8AC3E}">
        <p14:creationId xmlns:p14="http://schemas.microsoft.com/office/powerpoint/2010/main" val="13599333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34852" indent="-282635" eaLnBrk="0" hangingPunct="0">
              <a:defRPr sz="2400">
                <a:solidFill>
                  <a:schemeClr val="tx1"/>
                </a:solidFill>
                <a:latin typeface="Times New Roman" pitchFamily="18" charset="0"/>
              </a:defRPr>
            </a:lvl2pPr>
            <a:lvl3pPr marL="1130541" indent="-226108" eaLnBrk="0" hangingPunct="0">
              <a:defRPr sz="2400">
                <a:solidFill>
                  <a:schemeClr val="tx1"/>
                </a:solidFill>
                <a:latin typeface="Times New Roman" pitchFamily="18" charset="0"/>
              </a:defRPr>
            </a:lvl3pPr>
            <a:lvl4pPr marL="1582758" indent="-226108" eaLnBrk="0" hangingPunct="0">
              <a:defRPr sz="2400">
                <a:solidFill>
                  <a:schemeClr val="tx1"/>
                </a:solidFill>
                <a:latin typeface="Times New Roman" pitchFamily="18" charset="0"/>
              </a:defRPr>
            </a:lvl4pPr>
            <a:lvl5pPr marL="2034974" indent="-226108" eaLnBrk="0" hangingPunct="0">
              <a:defRPr sz="2400">
                <a:solidFill>
                  <a:schemeClr val="tx1"/>
                </a:solidFill>
                <a:latin typeface="Times New Roman" pitchFamily="18" charset="0"/>
              </a:defRPr>
            </a:lvl5pPr>
            <a:lvl6pPr marL="2487191" indent="-226108" eaLnBrk="0" fontAlgn="base" hangingPunct="0">
              <a:spcBef>
                <a:spcPct val="0"/>
              </a:spcBef>
              <a:spcAft>
                <a:spcPct val="0"/>
              </a:spcAft>
              <a:defRPr sz="2400">
                <a:solidFill>
                  <a:schemeClr val="tx1"/>
                </a:solidFill>
                <a:latin typeface="Times New Roman" pitchFamily="18" charset="0"/>
              </a:defRPr>
            </a:lvl6pPr>
            <a:lvl7pPr marL="2939407" indent="-226108" eaLnBrk="0" fontAlgn="base" hangingPunct="0">
              <a:spcBef>
                <a:spcPct val="0"/>
              </a:spcBef>
              <a:spcAft>
                <a:spcPct val="0"/>
              </a:spcAft>
              <a:defRPr sz="2400">
                <a:solidFill>
                  <a:schemeClr val="tx1"/>
                </a:solidFill>
                <a:latin typeface="Times New Roman" pitchFamily="18" charset="0"/>
              </a:defRPr>
            </a:lvl7pPr>
            <a:lvl8pPr marL="3391624" indent="-226108" eaLnBrk="0" fontAlgn="base" hangingPunct="0">
              <a:spcBef>
                <a:spcPct val="0"/>
              </a:spcBef>
              <a:spcAft>
                <a:spcPct val="0"/>
              </a:spcAft>
              <a:defRPr sz="2400">
                <a:solidFill>
                  <a:schemeClr val="tx1"/>
                </a:solidFill>
                <a:latin typeface="Times New Roman" pitchFamily="18" charset="0"/>
              </a:defRPr>
            </a:lvl8pPr>
            <a:lvl9pPr marL="3843840" indent="-226108" eaLnBrk="0" fontAlgn="base" hangingPunct="0">
              <a:spcBef>
                <a:spcPct val="0"/>
              </a:spcBef>
              <a:spcAft>
                <a:spcPct val="0"/>
              </a:spcAft>
              <a:defRPr sz="2400">
                <a:solidFill>
                  <a:schemeClr val="tx1"/>
                </a:solidFill>
                <a:latin typeface="Times New Roman" pitchFamily="18" charset="0"/>
              </a:defRPr>
            </a:lvl9pPr>
          </a:lstStyle>
          <a:p>
            <a:pPr eaLnBrk="1" hangingPunct="1"/>
            <a:fld id="{F503BC99-198B-4AD2-B225-9CFEE510C01D}" type="slidenum">
              <a:rPr lang="en-AU" altLang="en-US" sz="1200"/>
              <a:pPr eaLnBrk="1" hangingPunct="1"/>
              <a:t>98</a:t>
            </a:fld>
            <a:endParaRPr lang="en-AU" altLang="en-US" sz="1200"/>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8842640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81075" y="755650"/>
            <a:ext cx="4897438" cy="3671888"/>
          </a:xfrm>
        </p:spPr>
      </p:sp>
      <p:sp>
        <p:nvSpPr>
          <p:cNvPr id="3" name="Notes Placeholder 2"/>
          <p:cNvSpPr>
            <a:spLocks noGrp="1"/>
          </p:cNvSpPr>
          <p:nvPr>
            <p:ph type="body" idx="1"/>
          </p:nvPr>
        </p:nvSpPr>
        <p:spPr/>
        <p:txBody>
          <a:bodyPr>
            <a:normAutofit fontScale="77500" lnSpcReduction="20000"/>
          </a:bodyPr>
          <a:lstStyle/>
          <a:p>
            <a:pPr lvl="1"/>
            <a:endParaRPr lang="en-US" sz="2000" dirty="0"/>
          </a:p>
          <a:p>
            <a:pPr algn="r" rtl="1" fontAlgn="t"/>
            <a:r>
              <a:rPr lang="he-IL" sz="1000" dirty="0"/>
              <a:t>מנהל אבטחת מידע ארגוני (</a:t>
            </a:r>
            <a:r>
              <a:rPr lang="en-US" sz="1000" dirty="0"/>
              <a:t>CISO) </a:t>
            </a:r>
            <a:r>
              <a:rPr lang="he-IL" sz="1000" dirty="0"/>
              <a:t>אחראי על גיבושה ומימושה של תוכנית אבטחת המידע שמטרתה להבטיח שנכסי המידע הארגוניים מוגנים כנדרש. במסגרת זו, מנהל אבטחת המידע אחראי על זיהוי, ניתוח וניהול של סיכוני אבטחת מידע באופן העונה על דרישות העסק והרגולציה. התפקיד מצריך חזון ומנהיגות בשילוב יכולות טובות בתחום הניהול הטכנולוגי והעסקי. ה-</a:t>
            </a:r>
            <a:r>
              <a:rPr lang="en-US" sz="1000" dirty="0"/>
              <a:t>CISO </a:t>
            </a:r>
            <a:r>
              <a:rPr lang="he-IL" sz="1000" dirty="0"/>
              <a:t>פועל ביחד עם הגורמים העסקיים בארגון לצורך גיבוש מדיניות וסטנדרטים של אבטחת מידע. הוא גם מפקח על כלל פעילויות ניהול הסיכונים ב-</a:t>
            </a:r>
            <a:r>
              <a:rPr lang="en-US" sz="1000" dirty="0"/>
              <a:t>IT.</a:t>
            </a:r>
          </a:p>
          <a:p>
            <a:pPr algn="r" rtl="1" fontAlgn="t"/>
            <a:r>
              <a:rPr lang="he-IL" sz="1000" dirty="0"/>
              <a:t>ה-</a:t>
            </a:r>
            <a:r>
              <a:rPr lang="en-US" sz="1000" dirty="0"/>
              <a:t>CISO </a:t>
            </a:r>
            <a:r>
              <a:rPr lang="he-IL" sz="1000" dirty="0"/>
              <a:t>משמש כאחראי על כלל התהליכים והפעילויות הכרוכים בשמירה על זמינות, כלילות (</a:t>
            </a:r>
            <a:r>
              <a:rPr lang="en-US" sz="1000" dirty="0"/>
              <a:t>integrity) </a:t>
            </a:r>
            <a:r>
              <a:rPr lang="he-IL" sz="1000" dirty="0"/>
              <a:t>וחשאיות המידע של העסק, של לקוחותיו, של שותפיו העסקיים ושל עובדיו. כל זאת בהתאם למדיניות אבטחת המידע הארגונית. גורם מפתח בתפקידו של ה-</a:t>
            </a:r>
            <a:r>
              <a:rPr lang="en-US" sz="1000" dirty="0"/>
              <a:t>CISO </a:t>
            </a:r>
            <a:r>
              <a:rPr lang="he-IL" sz="1000" dirty="0"/>
              <a:t>טמון ביכולתו לעבוד עם ההנהלה הבכירה בארגון בכדי להגדיר, במשותף, את רמות הסיכון המקובלות על העסק. מנהל אבטחת המידע חייב להיות בעל ידע רחב בסביבה העסקית וחייב לוודא שמערכות המידע מנוהלות ופועלות באופן מאובטח.</a:t>
            </a:r>
          </a:p>
          <a:p>
            <a:pPr algn="r" rtl="1" fontAlgn="t"/>
            <a:r>
              <a:rPr lang="he-IL" sz="1000" dirty="0"/>
              <a:t>באופן אידיאלי, מנהל אבטחת המידע משמש כמתווך בין אנשים ותהליכים, מנהיג בעל מחשבה ויכולת לפתרון בעיות, יועץ אפקטיבי, בעל יכולות רחבות בתחום אבטחת המידע ובעל ניסיון של 8-10 שנים בניהול ואבטחת מידע.</a:t>
            </a:r>
            <a:endParaRPr lang="en-US" sz="1000" dirty="0"/>
          </a:p>
          <a:p>
            <a:pPr algn="r" rtl="1" fontAlgn="t"/>
            <a:r>
              <a:rPr lang="he-IL" sz="1000" b="1" dirty="0"/>
              <a:t>תחומי אחריות</a:t>
            </a:r>
            <a:endParaRPr lang="he-IL" sz="1000" dirty="0"/>
          </a:p>
          <a:p>
            <a:pPr algn="r" rtl="1" fontAlgn="t"/>
            <a:r>
              <a:rPr lang="he-IL" sz="1000" dirty="0"/>
              <a:t>פיתוח, יישום וניטור של תוכנית מקיפה ופרטנית לאבטחת המידע וניהול סיכונים בהיבטי זמניות, כלילות וחשאיות המידע הארגוני.</a:t>
            </a:r>
          </a:p>
          <a:p>
            <a:pPr algn="r" rtl="1" fontAlgn="t"/>
            <a:r>
              <a:rPr lang="he-IL" sz="1000" dirty="0"/>
              <a:t>ניהול גוף האבטחה של הארגון, במתווי דיווח ישירים ועקיפים, לרבות גיוס, אימון, פיתוח והערכת ביצועי עובדים.</a:t>
            </a:r>
          </a:p>
          <a:p>
            <a:pPr algn="r" rtl="1" fontAlgn="t"/>
            <a:r>
              <a:rPr lang="he-IL" sz="1000" dirty="0"/>
              <a:t>פיתוח, תקשור ווידוא של מימוש מדינות ונוהלי אבטחת המידע של הארגון.</a:t>
            </a:r>
          </a:p>
          <a:p>
            <a:pPr algn="r" rtl="1" fontAlgn="t"/>
            <a:r>
              <a:rPr lang="he-IL" sz="1000" dirty="0"/>
              <a:t>גיבוש וניהול תקציבי אבטחת מידע.</a:t>
            </a:r>
          </a:p>
          <a:p>
            <a:pPr algn="r" rtl="1" fontAlgn="t"/>
            <a:r>
              <a:rPr lang="he-IL" sz="1000" dirty="0"/>
              <a:t>יצירה וניהול של תוכנית מודעות והדרכת אבטחת מידע לכלל עובדי הארגון, ספקים חיצוניים ומשתמשי המערכות.</a:t>
            </a:r>
          </a:p>
          <a:p>
            <a:pPr algn="r" rtl="1" fontAlgn="t"/>
            <a:r>
              <a:rPr lang="he-IL" sz="1000" dirty="0"/>
              <a:t>עבודה מול היחידות העסקיות השונות בכדי לנתח סיכוני אבטחת מידע, לזהות רמות מקובלות של סיכון ולמסד תפקידים ותחומי אחריות בתחום סיווג והגנה על המידע.</a:t>
            </a:r>
          </a:p>
          <a:p>
            <a:pPr algn="r" rtl="1" fontAlgn="t"/>
            <a:r>
              <a:rPr lang="he-IL" sz="1000" dirty="0"/>
              <a:t>לספק ייעוץ להנהלה הבכירה במגוון רחב של סטנדרטים </a:t>
            </a:r>
            <a:r>
              <a:rPr lang="he-IL" sz="1000" dirty="0" err="1"/>
              <a:t>ופרקטיקות</a:t>
            </a:r>
            <a:r>
              <a:rPr lang="he-IL" sz="1000" dirty="0"/>
              <a:t> מקובלות בתחום אבטחת המידע.</a:t>
            </a:r>
          </a:p>
          <a:p>
            <a:pPr algn="r" rtl="1" fontAlgn="t"/>
            <a:r>
              <a:rPr lang="he-IL" sz="1000" dirty="0"/>
              <a:t>לספק הנחיה טקטית ואסטרטגית בתחום אבטחת המידע לפרויקטי </a:t>
            </a:r>
            <a:r>
              <a:rPr lang="en-US" sz="1000" dirty="0"/>
              <a:t>IT, </a:t>
            </a:r>
            <a:r>
              <a:rPr lang="he-IL" sz="1000" dirty="0"/>
              <a:t>לרבות הערכה והמלצה על שילוב בקרות טכניות.</a:t>
            </a:r>
          </a:p>
          <a:p>
            <a:pPr algn="r" rtl="1" fontAlgn="t"/>
            <a:r>
              <a:rPr lang="he-IL" sz="1000" dirty="0"/>
              <a:t>תיאום מול גופי התכנון ב-</a:t>
            </a:r>
            <a:r>
              <a:rPr lang="en-US" sz="1000" dirty="0"/>
              <a:t>IT </a:t>
            </a:r>
            <a:r>
              <a:rPr lang="he-IL" sz="1000" dirty="0"/>
              <a:t>במטרה לוודא ששיקולי אבטחת מידע נלקחים בחשבון באסטרטגיית הבניה והתשתית של מערכות המידע בארגון.</a:t>
            </a:r>
          </a:p>
          <a:p>
            <a:pPr algn="r" rtl="1" fontAlgn="t"/>
            <a:r>
              <a:rPr lang="he-IL" sz="1000" dirty="0"/>
              <a:t>תיאום פרויקטים של אבטחה וניהול סיכונים מול גוף ה-</a:t>
            </a:r>
            <a:r>
              <a:rPr lang="en-US" sz="1000" dirty="0"/>
              <a:t>IT </a:t>
            </a:r>
            <a:r>
              <a:rPr lang="he-IL" sz="1000" dirty="0"/>
              <a:t>והגורמים העסקיים הרלבנטיים.</a:t>
            </a:r>
          </a:p>
          <a:p>
            <a:pPr algn="r" rtl="1" fontAlgn="t"/>
            <a:r>
              <a:rPr lang="he-IL" sz="1000" dirty="0"/>
              <a:t>ווידוא קיום דרישות החוק, הרגולציה והמדיניות הנוגעים לאבטחת מידע.</a:t>
            </a:r>
          </a:p>
          <a:p>
            <a:pPr algn="r" rtl="1" fontAlgn="t"/>
            <a:r>
              <a:rPr lang="he-IL" sz="1000" dirty="0"/>
              <a:t>תיאום וקישור בין גוף האבטחה לגופי הממשל </a:t>
            </a:r>
            <a:r>
              <a:rPr lang="he-IL" sz="1000" dirty="0" err="1"/>
              <a:t>התאגידי</a:t>
            </a:r>
            <a:r>
              <a:rPr lang="he-IL" sz="1000" dirty="0"/>
              <a:t>, הביקורת, כוח האדם, היועצים המשפטיים וכיו"ב.</a:t>
            </a:r>
          </a:p>
          <a:p>
            <a:pPr algn="r" rtl="1" fontAlgn="t"/>
            <a:r>
              <a:rPr lang="he-IL" sz="1000" dirty="0"/>
              <a:t>יצירה וניהול של תהליך הערכת סיכוני אבטחת מידע, לרבות דיווח ופיקוח על הפעולות המתקנות כתוצאה מזיהוי מפגעי אבטחה.</a:t>
            </a:r>
          </a:p>
          <a:p>
            <a:pPr algn="r" rtl="1" fontAlgn="t"/>
            <a:r>
              <a:rPr lang="he-IL" sz="1000" dirty="0"/>
              <a:t>ניהול אירועי אבטחת מידע.</a:t>
            </a:r>
          </a:p>
          <a:p>
            <a:pPr algn="r" rtl="1" fontAlgn="t"/>
            <a:r>
              <a:rPr lang="he-IL" sz="1000" dirty="0"/>
              <a:t>תיאום השימוש במשאבים חיצוניים הקשורים בתוכנית האבטחה, לרבות ניהול מו"מ, גיבוש הסכמים ותנאי עסקות לאספקת שירותים או מוצרים בתחום אבטחת מידע.</a:t>
            </a:r>
          </a:p>
          <a:p>
            <a:pPr algn="r" rtl="1" fontAlgn="t"/>
            <a:r>
              <a:rPr lang="he-IL" sz="1000" dirty="0"/>
              <a:t>פיתוח מדיניות אפקטיבית להתאוששות מאסון, תיאום של יצירת תוכניות ונוהלי התאוששות, בכדי להבטיח המשכיות עסקית במקרה של אסון.</a:t>
            </a:r>
          </a:p>
          <a:p>
            <a:pPr algn="r" rtl="1" fontAlgn="t"/>
            <a:r>
              <a:rPr lang="he-IL" sz="1000" dirty="0"/>
              <a:t>פיתוח מדדים רלבנטיים להערכת היעילות והאפקטיביות של תוכנית האבטחה, בכדי לוודא הקצאה נכונה של משאבים ופיתוח הבשלות של התוכנית.</a:t>
            </a:r>
          </a:p>
          <a:p>
            <a:pPr algn="r" rtl="1" fontAlgn="t"/>
            <a:r>
              <a:rPr lang="he-IL" sz="1000" dirty="0"/>
              <a:t>התאמה של האבטחה לצרכי העסק ויצירת תקשורת עם ההנהלה באמצעות יצירת צוות היגוי בכיר לאבטחת מידע.</a:t>
            </a:r>
          </a:p>
          <a:p>
            <a:pPr algn="r" rtl="1" fontAlgn="t"/>
            <a:endParaRPr lang="he-IL" sz="1000" b="1" dirty="0"/>
          </a:p>
          <a:p>
            <a:endParaRPr lang="en-US" dirty="0"/>
          </a:p>
        </p:txBody>
      </p:sp>
      <p:sp>
        <p:nvSpPr>
          <p:cNvPr id="4" name="Slide Number Placeholder 3"/>
          <p:cNvSpPr>
            <a:spLocks noGrp="1"/>
          </p:cNvSpPr>
          <p:nvPr>
            <p:ph type="sldNum" sz="quarter" idx="10"/>
          </p:nvPr>
        </p:nvSpPr>
        <p:spPr/>
        <p:txBody>
          <a:bodyPr/>
          <a:lstStyle/>
          <a:p>
            <a:fld id="{78295EE9-0352-45BF-9CCA-FECE5453D54F}" type="slidenum">
              <a:rPr lang="en-US" smtClean="0"/>
              <a:pPr/>
              <a:t>102</a:t>
            </a:fld>
            <a:endParaRPr lang="en-US"/>
          </a:p>
        </p:txBody>
      </p:sp>
    </p:spTree>
    <p:extLst>
      <p:ext uri="{BB962C8B-B14F-4D97-AF65-F5344CB8AC3E}">
        <p14:creationId xmlns:p14="http://schemas.microsoft.com/office/powerpoint/2010/main" val="16923445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81075" y="755650"/>
            <a:ext cx="4897438" cy="367188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8295EE9-0352-45BF-9CCA-FECE5453D54F}" type="slidenum">
              <a:rPr lang="en-US" smtClean="0"/>
              <a:pPr/>
              <a:t>103</a:t>
            </a:fld>
            <a:endParaRPr lang="en-US"/>
          </a:p>
        </p:txBody>
      </p:sp>
    </p:spTree>
    <p:extLst>
      <p:ext uri="{BB962C8B-B14F-4D97-AF65-F5344CB8AC3E}">
        <p14:creationId xmlns:p14="http://schemas.microsoft.com/office/powerpoint/2010/main" val="41879696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kern="1200" baseline="0" dirty="0" smtClean="0">
                <a:solidFill>
                  <a:schemeClr val="tx1"/>
                </a:solidFill>
                <a:latin typeface="Arial" pitchFamily="-107" charset="0"/>
                <a:ea typeface="+mn-ea"/>
                <a:cs typeface="+mn-cs"/>
              </a:rPr>
              <a:t>Those who are “consumers” of computer security services and mechanisms (e.g.,</a:t>
            </a:r>
          </a:p>
          <a:p>
            <a:r>
              <a:rPr lang="en-US" sz="1200" kern="1200" baseline="0" dirty="0" smtClean="0">
                <a:solidFill>
                  <a:schemeClr val="tx1"/>
                </a:solidFill>
                <a:latin typeface="Arial" pitchFamily="-107" charset="0"/>
                <a:ea typeface="+mn-ea"/>
                <a:cs typeface="+mn-cs"/>
              </a:rPr>
              <a:t>system managers, vendors, customers, and end users) desire a belief that the security</a:t>
            </a:r>
          </a:p>
          <a:p>
            <a:r>
              <a:rPr lang="en-US" sz="1200" kern="1200" baseline="0" dirty="0" smtClean="0">
                <a:solidFill>
                  <a:schemeClr val="tx1"/>
                </a:solidFill>
                <a:latin typeface="Arial" pitchFamily="-107" charset="0"/>
                <a:ea typeface="+mn-ea"/>
                <a:cs typeface="+mn-cs"/>
              </a:rPr>
              <a:t>measures in place work as intended. That is, security consumers want to feel that the</a:t>
            </a:r>
          </a:p>
          <a:p>
            <a:r>
              <a:rPr lang="en-US" sz="1200" kern="1200" baseline="0" dirty="0" smtClean="0">
                <a:solidFill>
                  <a:schemeClr val="tx1"/>
                </a:solidFill>
                <a:latin typeface="Arial" pitchFamily="-107" charset="0"/>
                <a:ea typeface="+mn-ea"/>
                <a:cs typeface="+mn-cs"/>
              </a:rPr>
              <a:t>security infrastructure of their systems meet security requirements and enforce security</a:t>
            </a:r>
          </a:p>
          <a:p>
            <a:r>
              <a:rPr lang="en-US" sz="1200" kern="1200" baseline="0" dirty="0" smtClean="0">
                <a:solidFill>
                  <a:schemeClr val="tx1"/>
                </a:solidFill>
                <a:latin typeface="Arial" pitchFamily="-107" charset="0"/>
                <a:ea typeface="+mn-ea"/>
                <a:cs typeface="+mn-cs"/>
              </a:rPr>
              <a:t>policies. These considerations bring us to the concepts of assurance and evaluation.</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The NIST Computer Security Handbook [NIST95] defines </a:t>
            </a:r>
            <a:r>
              <a:rPr lang="en-US" sz="1200" b="1" kern="1200" baseline="0" dirty="0" smtClean="0">
                <a:solidFill>
                  <a:schemeClr val="tx1"/>
                </a:solidFill>
                <a:latin typeface="Arial" pitchFamily="-107" charset="0"/>
                <a:ea typeface="+mn-ea"/>
                <a:cs typeface="+mn-cs"/>
              </a:rPr>
              <a:t>assurance as the</a:t>
            </a:r>
          </a:p>
          <a:p>
            <a:r>
              <a:rPr lang="en-US" sz="1200" kern="1200" baseline="0" dirty="0" smtClean="0">
                <a:solidFill>
                  <a:schemeClr val="tx1"/>
                </a:solidFill>
                <a:latin typeface="Arial" pitchFamily="-107" charset="0"/>
                <a:ea typeface="+mn-ea"/>
                <a:cs typeface="+mn-cs"/>
              </a:rPr>
              <a:t>degree of confidence one has that the security measures, both technical and operational,</a:t>
            </a:r>
          </a:p>
          <a:p>
            <a:r>
              <a:rPr lang="en-US" sz="1200" kern="1200" baseline="0" dirty="0" smtClean="0">
                <a:solidFill>
                  <a:schemeClr val="tx1"/>
                </a:solidFill>
                <a:latin typeface="Arial" pitchFamily="-107" charset="0"/>
                <a:ea typeface="+mn-ea"/>
                <a:cs typeface="+mn-cs"/>
              </a:rPr>
              <a:t>work as intended to protect the system and the information it processes. This</a:t>
            </a:r>
          </a:p>
          <a:p>
            <a:r>
              <a:rPr lang="en-US" sz="1200" kern="1200" baseline="0" dirty="0" smtClean="0">
                <a:solidFill>
                  <a:schemeClr val="tx1"/>
                </a:solidFill>
                <a:latin typeface="Arial" pitchFamily="-107" charset="0"/>
                <a:ea typeface="+mn-ea"/>
                <a:cs typeface="+mn-cs"/>
              </a:rPr>
              <a:t>encompasses both system design and system implementation. Thus, assurance deals</a:t>
            </a:r>
          </a:p>
          <a:p>
            <a:r>
              <a:rPr lang="en-US" sz="1200" kern="1200" baseline="0" dirty="0" smtClean="0">
                <a:solidFill>
                  <a:schemeClr val="tx1"/>
                </a:solidFill>
                <a:latin typeface="Arial" pitchFamily="-107" charset="0"/>
                <a:ea typeface="+mn-ea"/>
                <a:cs typeface="+mn-cs"/>
              </a:rPr>
              <a:t>with the questions, “Does the security system design meet its requirements?” and</a:t>
            </a:r>
          </a:p>
          <a:p>
            <a:r>
              <a:rPr lang="en-US" sz="1200" kern="1200" baseline="0" dirty="0" smtClean="0">
                <a:solidFill>
                  <a:schemeClr val="tx1"/>
                </a:solidFill>
                <a:latin typeface="Arial" pitchFamily="-107" charset="0"/>
                <a:ea typeface="+mn-ea"/>
                <a:cs typeface="+mn-cs"/>
              </a:rPr>
              <a:t>“Does the security system implementation meet its specifications?”</a:t>
            </a:r>
          </a:p>
          <a:p>
            <a:endParaRPr lang="en-US" sz="1200" kern="1200" baseline="0" dirty="0" smtClean="0">
              <a:solidFill>
                <a:schemeClr val="tx1"/>
              </a:solidFill>
              <a:latin typeface="Arial" pitchFamily="-107" charset="0"/>
              <a:ea typeface="+mn-ea"/>
              <a:cs typeface="+mn-cs"/>
            </a:endParaRPr>
          </a:p>
          <a:p>
            <a:r>
              <a:rPr lang="en-US" sz="1200" kern="1200" baseline="0" dirty="0" smtClean="0">
                <a:solidFill>
                  <a:schemeClr val="tx1"/>
                </a:solidFill>
                <a:latin typeface="Arial" pitchFamily="-107" charset="0"/>
                <a:ea typeface="+mn-ea"/>
                <a:cs typeface="+mn-cs"/>
              </a:rPr>
              <a:t>Note that assurance is expressed as a degree of confidence, not in terms of a formal</a:t>
            </a:r>
          </a:p>
          <a:p>
            <a:r>
              <a:rPr lang="en-US" sz="1200" kern="1200" baseline="0" dirty="0" smtClean="0">
                <a:solidFill>
                  <a:schemeClr val="tx1"/>
                </a:solidFill>
                <a:latin typeface="Arial" pitchFamily="-107" charset="0"/>
                <a:ea typeface="+mn-ea"/>
                <a:cs typeface="+mn-cs"/>
              </a:rPr>
              <a:t>proof that a design or implementation is correct. With the present state of the art,</a:t>
            </a:r>
          </a:p>
          <a:p>
            <a:r>
              <a:rPr lang="en-US" sz="1200" kern="1200" baseline="0" dirty="0" smtClean="0">
                <a:solidFill>
                  <a:schemeClr val="tx1"/>
                </a:solidFill>
                <a:latin typeface="Arial" pitchFamily="-107" charset="0"/>
                <a:ea typeface="+mn-ea"/>
                <a:cs typeface="+mn-cs"/>
              </a:rPr>
              <a:t>it is very difficult if not impossible to move beyond a degree of confidence to absolute</a:t>
            </a:r>
          </a:p>
          <a:p>
            <a:r>
              <a:rPr lang="en-US" sz="1200" kern="1200" baseline="0" dirty="0" smtClean="0">
                <a:solidFill>
                  <a:schemeClr val="tx1"/>
                </a:solidFill>
                <a:latin typeface="Arial" pitchFamily="-107" charset="0"/>
                <a:ea typeface="+mn-ea"/>
                <a:cs typeface="+mn-cs"/>
              </a:rPr>
              <a:t>proof. Much work has been done in developing formal models that define requirements</a:t>
            </a:r>
          </a:p>
          <a:p>
            <a:r>
              <a:rPr lang="en-US" sz="1200" kern="1200" baseline="0" dirty="0" smtClean="0">
                <a:solidFill>
                  <a:schemeClr val="tx1"/>
                </a:solidFill>
                <a:latin typeface="Arial" pitchFamily="-107" charset="0"/>
                <a:ea typeface="+mn-ea"/>
                <a:cs typeface="+mn-cs"/>
              </a:rPr>
              <a:t>and characterize designs and implementations, together with logical and mathematical</a:t>
            </a:r>
          </a:p>
          <a:p>
            <a:r>
              <a:rPr lang="en-US" sz="1200" kern="1200" baseline="0" dirty="0" smtClean="0">
                <a:solidFill>
                  <a:schemeClr val="tx1"/>
                </a:solidFill>
                <a:latin typeface="Arial" pitchFamily="-107" charset="0"/>
                <a:ea typeface="+mn-ea"/>
                <a:cs typeface="+mn-cs"/>
              </a:rPr>
              <a:t>techniques for addressing these issues. But assurance is still a matter of degree.</a:t>
            </a:r>
          </a:p>
          <a:p>
            <a:endParaRPr lang="en-US" sz="1200" b="1" kern="1200" baseline="0" dirty="0" smtClean="0">
              <a:solidFill>
                <a:schemeClr val="tx1"/>
              </a:solidFill>
              <a:latin typeface="Arial" pitchFamily="-107" charset="0"/>
              <a:ea typeface="+mn-ea"/>
              <a:cs typeface="+mn-cs"/>
            </a:endParaRPr>
          </a:p>
          <a:p>
            <a:r>
              <a:rPr lang="en-US" sz="1200" b="1" kern="1200" baseline="0" dirty="0" smtClean="0">
                <a:solidFill>
                  <a:schemeClr val="tx1"/>
                </a:solidFill>
                <a:latin typeface="Arial" pitchFamily="-107" charset="0"/>
                <a:ea typeface="+mn-ea"/>
                <a:cs typeface="+mn-cs"/>
              </a:rPr>
              <a:t>Evaluation is the process of examining a computer product or system with</a:t>
            </a:r>
          </a:p>
          <a:p>
            <a:r>
              <a:rPr lang="en-US" sz="1200" kern="1200" baseline="0" dirty="0" smtClean="0">
                <a:solidFill>
                  <a:schemeClr val="tx1"/>
                </a:solidFill>
                <a:latin typeface="Arial" pitchFamily="-107" charset="0"/>
                <a:ea typeface="+mn-ea"/>
                <a:cs typeface="+mn-cs"/>
              </a:rPr>
              <a:t>respect to certain criteria. Evaluation involves testing and may also involve formal</a:t>
            </a:r>
          </a:p>
          <a:p>
            <a:r>
              <a:rPr lang="en-US" sz="1200" kern="1200" baseline="0" dirty="0" smtClean="0">
                <a:solidFill>
                  <a:schemeClr val="tx1"/>
                </a:solidFill>
                <a:latin typeface="Arial" pitchFamily="-107" charset="0"/>
                <a:ea typeface="+mn-ea"/>
                <a:cs typeface="+mn-cs"/>
              </a:rPr>
              <a:t>analytic or mathematical techniques. The central thrust of work in this area is</a:t>
            </a:r>
          </a:p>
          <a:p>
            <a:r>
              <a:rPr lang="en-US" sz="1200" kern="1200" baseline="0" dirty="0" smtClean="0">
                <a:solidFill>
                  <a:schemeClr val="tx1"/>
                </a:solidFill>
                <a:latin typeface="Arial" pitchFamily="-107" charset="0"/>
                <a:ea typeface="+mn-ea"/>
                <a:cs typeface="+mn-cs"/>
              </a:rPr>
              <a:t>the development of evaluation criteria that can be applied to any security system</a:t>
            </a:r>
          </a:p>
          <a:p>
            <a:r>
              <a:rPr lang="en-US" sz="1200" kern="1200" baseline="0" dirty="0" smtClean="0">
                <a:solidFill>
                  <a:schemeClr val="tx1"/>
                </a:solidFill>
                <a:latin typeface="Arial" pitchFamily="-107" charset="0"/>
                <a:ea typeface="+mn-ea"/>
                <a:cs typeface="+mn-cs"/>
              </a:rPr>
              <a:t>(encompassing security services and mechanisms) and that are broadly supported</a:t>
            </a:r>
          </a:p>
          <a:p>
            <a:r>
              <a:rPr lang="en-US" sz="1200" kern="1200" baseline="0" dirty="0" smtClean="0">
                <a:solidFill>
                  <a:schemeClr val="tx1"/>
                </a:solidFill>
                <a:latin typeface="Arial" pitchFamily="-107" charset="0"/>
                <a:ea typeface="+mn-ea"/>
                <a:cs typeface="+mn-cs"/>
              </a:rPr>
              <a:t>for making product comparisons.</a:t>
            </a:r>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111</a:t>
            </a:fld>
            <a:endParaRPr lang="en-AU" dirty="0"/>
          </a:p>
        </p:txBody>
      </p:sp>
    </p:spTree>
    <p:extLst>
      <p:ext uri="{BB962C8B-B14F-4D97-AF65-F5344CB8AC3E}">
        <p14:creationId xmlns:p14="http://schemas.microsoft.com/office/powerpoint/2010/main" val="29609930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E0259A-ECEA-40D1-A292-43B085B0C98D}" type="slidenum">
              <a:rPr lang="en-US" smtClean="0"/>
              <a:t>113</a:t>
            </a:fld>
            <a:endParaRPr lang="en-US"/>
          </a:p>
        </p:txBody>
      </p:sp>
    </p:spTree>
    <p:extLst>
      <p:ext uri="{BB962C8B-B14F-4D97-AF65-F5344CB8AC3E}">
        <p14:creationId xmlns:p14="http://schemas.microsoft.com/office/powerpoint/2010/main" val="2323126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rtl="0">
              <a:buFont typeface="Arial" pitchFamily="34" charset="0"/>
              <a:buChar char="•"/>
            </a:pPr>
            <a:r>
              <a:rPr lang="en-US" sz="1600" i="0" dirty="0" smtClean="0">
                <a:latin typeface="+mn-lt"/>
              </a:rPr>
              <a:t> A U.S. Department of Homeland Security exercise codenamed 'Aurora‘</a:t>
            </a:r>
          </a:p>
          <a:p>
            <a:pPr algn="l" rtl="0">
              <a:buFont typeface="Arial" pitchFamily="34" charset="0"/>
              <a:buChar char="•"/>
            </a:pPr>
            <a:r>
              <a:rPr lang="en-US" sz="1600" i="0" dirty="0" smtClean="0">
                <a:latin typeface="+mn-lt"/>
              </a:rPr>
              <a:t> Conducted in March 2007</a:t>
            </a:r>
          </a:p>
          <a:p>
            <a:pPr algn="l" rtl="0">
              <a:buFont typeface="Arial" pitchFamily="34" charset="0"/>
              <a:buChar char="•"/>
            </a:pPr>
            <a:r>
              <a:rPr lang="en-US" sz="1600" i="0" dirty="0" smtClean="0">
                <a:latin typeface="+mn-lt"/>
              </a:rPr>
              <a:t> Researchers were able to cause a power generator to self-destruct remotely via a hack which changed the operating cycle of the generator</a:t>
            </a:r>
          </a:p>
        </p:txBody>
      </p:sp>
      <p:sp>
        <p:nvSpPr>
          <p:cNvPr id="4" name="Slide Number Placeholder 3"/>
          <p:cNvSpPr>
            <a:spLocks noGrp="1"/>
          </p:cNvSpPr>
          <p:nvPr>
            <p:ph type="sldNum" sz="quarter" idx="10"/>
          </p:nvPr>
        </p:nvSpPr>
        <p:spPr/>
        <p:txBody>
          <a:bodyPr/>
          <a:lstStyle/>
          <a:p>
            <a:pPr>
              <a:defRPr/>
            </a:pPr>
            <a:fld id="{AD49D090-F847-433E-828A-E22B9A2AA04E}" type="slidenum">
              <a:rPr lang="he-IL" smtClean="0"/>
              <a:pPr>
                <a:defRPr/>
              </a:pPr>
              <a:t>17</a:t>
            </a:fld>
            <a:endParaRPr lang="he-IL" dirty="0"/>
          </a:p>
        </p:txBody>
      </p:sp>
    </p:spTree>
    <p:extLst>
      <p:ext uri="{BB962C8B-B14F-4D97-AF65-F5344CB8AC3E}">
        <p14:creationId xmlns:p14="http://schemas.microsoft.com/office/powerpoint/2010/main" val="2881242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xfrm>
            <a:off x="992188" y="766763"/>
            <a:ext cx="5114925" cy="3836987"/>
          </a:xfrm>
          <a:ln/>
        </p:spPr>
      </p:sp>
      <p:sp>
        <p:nvSpPr>
          <p:cNvPr id="43011" name="Rectangle 3"/>
          <p:cNvSpPr>
            <a:spLocks noGrp="1" noChangeArrowheads="1"/>
          </p:cNvSpPr>
          <p:nvPr>
            <p:ph type="body" idx="1"/>
          </p:nvPr>
        </p:nvSpPr>
        <p:spPr>
          <a:xfrm>
            <a:off x="709599" y="4861155"/>
            <a:ext cx="5680103" cy="460745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Tree>
    <p:extLst>
      <p:ext uri="{BB962C8B-B14F-4D97-AF65-F5344CB8AC3E}">
        <p14:creationId xmlns:p14="http://schemas.microsoft.com/office/powerpoint/2010/main" val="556472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pPr>
              <a:defRPr/>
            </a:pPr>
            <a:fld id="{67A536AD-1101-4D37-B274-A5319A1C9F2F}" type="slidenum">
              <a:rPr lang="en-US" smtClean="0">
                <a:solidFill>
                  <a:prstClr val="black"/>
                </a:solidFill>
              </a:rPr>
              <a:pPr>
                <a:defRPr/>
              </a:pPr>
              <a:t>24</a:t>
            </a:fld>
            <a:endParaRPr lang="en-US">
              <a:solidFill>
                <a:prstClr val="black"/>
              </a:solidFill>
            </a:endParaRPr>
          </a:p>
        </p:txBody>
      </p:sp>
    </p:spTree>
    <p:extLst>
      <p:ext uri="{BB962C8B-B14F-4D97-AF65-F5344CB8AC3E}">
        <p14:creationId xmlns:p14="http://schemas.microsoft.com/office/powerpoint/2010/main" val="3737191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98C0195-54CC-F74C-9FA4-7EA8048931D2}" type="slidenum">
              <a:rPr lang="en-US" smtClean="0"/>
              <a:t>26</a:t>
            </a:fld>
            <a:endParaRPr lang="en-US"/>
          </a:p>
        </p:txBody>
      </p:sp>
    </p:spTree>
    <p:extLst>
      <p:ext uri="{BB962C8B-B14F-4D97-AF65-F5344CB8AC3E}">
        <p14:creationId xmlns:p14="http://schemas.microsoft.com/office/powerpoint/2010/main" val="4130297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dirty="0" smtClean="0">
                <a:latin typeface="Calibri" panose="020F0502020204030204" pitchFamily="34" charset="0"/>
              </a:rPr>
              <a:t>A spam detection system is trained to look for incriminating content by </a:t>
            </a:r>
            <a:r>
              <a:rPr lang="en-GB" altLang="en-US" dirty="0" err="1" smtClean="0">
                <a:latin typeface="Calibri" panose="020F0502020204030204" pitchFamily="34" charset="0"/>
              </a:rPr>
              <a:t>analyzing</a:t>
            </a:r>
            <a:r>
              <a:rPr lang="en-GB" altLang="en-US" dirty="0" smtClean="0">
                <a:latin typeface="Calibri" panose="020F0502020204030204" pitchFamily="34" charset="0"/>
              </a:rPr>
              <a:t> the text of spam emails. To avoid detection, a spammer can obfuscate the content of an email by deliberately misspelling suspicious words. To the machine, the modified email looks like a non-spam email.</a:t>
            </a:r>
            <a:endParaRPr lang="en-US" altLang="en-US" dirty="0" smtClean="0">
              <a:latin typeface="Calibri" panose="020F0502020204030204" pitchFamily="34" charset="0"/>
            </a:endParaRPr>
          </a:p>
        </p:txBody>
      </p:sp>
    </p:spTree>
    <p:extLst>
      <p:ext uri="{BB962C8B-B14F-4D97-AF65-F5344CB8AC3E}">
        <p14:creationId xmlns:p14="http://schemas.microsoft.com/office/powerpoint/2010/main" val="27578838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Calibri" panose="020F0502020204030204" pitchFamily="34" charset="0"/>
            </a:endParaRPr>
          </a:p>
        </p:txBody>
      </p:sp>
    </p:spTree>
    <p:extLst>
      <p:ext uri="{BB962C8B-B14F-4D97-AF65-F5344CB8AC3E}">
        <p14:creationId xmlns:p14="http://schemas.microsoft.com/office/powerpoint/2010/main" val="1159909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p:cNvSpPr>
            <a:spLocks noGrp="1"/>
          </p:cNvSpPr>
          <p:nvPr>
            <p:ph type="ctrTitle"/>
          </p:nvPr>
        </p:nvSpPr>
        <p:spPr>
          <a:xfrm>
            <a:off x="685800" y="2130425"/>
            <a:ext cx="7772400" cy="1470025"/>
          </a:xfrm>
        </p:spPr>
        <p:txBody>
          <a:bodyPr/>
          <a:lstStyle/>
          <a:p>
            <a:r>
              <a:rPr lang="he-IL" smtClean="0"/>
              <a:t>לחץ כדי לערוך סגנון כותרת של תבנית בסיס</a:t>
            </a:r>
            <a:endParaRPr lang="he-IL"/>
          </a:p>
        </p:txBody>
      </p:sp>
      <p:sp>
        <p:nvSpPr>
          <p:cNvPr id="3" name="כותרת משנה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smtClean="0"/>
              <a:t>לחץ כדי לערוך סגנון כותרת משנה של תבנית בסיס</a:t>
            </a:r>
            <a:endParaRPr lang="he-IL"/>
          </a:p>
        </p:txBody>
      </p:sp>
      <p:sp>
        <p:nvSpPr>
          <p:cNvPr id="4" name="מציין מיקום של תאריך 3"/>
          <p:cNvSpPr>
            <a:spLocks noGrp="1"/>
          </p:cNvSpPr>
          <p:nvPr>
            <p:ph type="dt" sz="half" idx="10"/>
          </p:nvPr>
        </p:nvSpPr>
        <p:spPr/>
        <p:txBody>
          <a:bodyPr/>
          <a:lstStyle/>
          <a:p>
            <a:fld id="{F9C54505-F595-474F-86D1-A3CFD4D0678F}" type="datetime8">
              <a:rPr lang="he-IL" smtClean="0"/>
              <a:t>24 פברואר 19</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AF22AC9-109E-4E4D-92F9-530E51D9A3A2}" type="slidenum">
              <a:rPr lang="he-IL" smtClean="0"/>
              <a:t>‹#›</a:t>
            </a:fld>
            <a:endParaRPr lang="he-IL"/>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he-IL"/>
          </a:p>
        </p:txBody>
      </p:sp>
      <p:sp>
        <p:nvSpPr>
          <p:cNvPr id="3" name="מציין מיקום של טקסט אנכי 2"/>
          <p:cNvSpPr>
            <a:spLocks noGrp="1"/>
          </p:cNvSpPr>
          <p:nvPr>
            <p:ph type="body" orient="vert" idx="1"/>
          </p:nvPr>
        </p:nvSpPr>
        <p:spPr/>
        <p:txBody>
          <a:bodyPr vert="eaVert"/>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של תאריך 3"/>
          <p:cNvSpPr>
            <a:spLocks noGrp="1"/>
          </p:cNvSpPr>
          <p:nvPr>
            <p:ph type="dt" sz="half" idx="10"/>
          </p:nvPr>
        </p:nvSpPr>
        <p:spPr/>
        <p:txBody>
          <a:bodyPr/>
          <a:lstStyle/>
          <a:p>
            <a:fld id="{5E02BA7D-6F90-4AE2-A453-06F424CF870F}" type="datetime8">
              <a:rPr lang="he-IL" smtClean="0"/>
              <a:t>24 פברואר 19</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AF22AC9-109E-4E4D-92F9-530E51D9A3A2}" type="slidenum">
              <a:rPr lang="he-IL" smtClean="0"/>
              <a:t>‹#›</a:t>
            </a:fld>
            <a:endParaRPr lang="he-I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6629400" y="274638"/>
            <a:ext cx="2057400" cy="5851525"/>
          </a:xfrm>
        </p:spPr>
        <p:txBody>
          <a:bodyPr vert="eaVert"/>
          <a:lstStyle/>
          <a:p>
            <a:r>
              <a:rPr lang="he-IL" smtClean="0"/>
              <a:t>לחץ כדי לערוך סגנון כותרת של תבנית בסיס</a:t>
            </a:r>
            <a:endParaRPr lang="he-IL"/>
          </a:p>
        </p:txBody>
      </p:sp>
      <p:sp>
        <p:nvSpPr>
          <p:cNvPr id="3" name="מציין מיקום של טקסט אנכי 2"/>
          <p:cNvSpPr>
            <a:spLocks noGrp="1"/>
          </p:cNvSpPr>
          <p:nvPr>
            <p:ph type="body" orient="vert" idx="1"/>
          </p:nvPr>
        </p:nvSpPr>
        <p:spPr>
          <a:xfrm>
            <a:off x="457200" y="274638"/>
            <a:ext cx="6019800" cy="5851525"/>
          </a:xfrm>
        </p:spPr>
        <p:txBody>
          <a:bodyPr vert="eaVert"/>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של תאריך 3"/>
          <p:cNvSpPr>
            <a:spLocks noGrp="1"/>
          </p:cNvSpPr>
          <p:nvPr>
            <p:ph type="dt" sz="half" idx="10"/>
          </p:nvPr>
        </p:nvSpPr>
        <p:spPr/>
        <p:txBody>
          <a:bodyPr/>
          <a:lstStyle/>
          <a:p>
            <a:fld id="{577AF146-521B-459A-8A01-94C998776B48}" type="datetime8">
              <a:rPr lang="he-IL" smtClean="0"/>
              <a:t>24 פברואר 19</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AF22AC9-109E-4E4D-92F9-530E51D9A3A2}" type="slidenum">
              <a:rPr lang="he-IL" smtClean="0"/>
              <a:t>‹#›</a:t>
            </a:fld>
            <a:endParaRPr lang="he-I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1pPr>
              <a:spcBef>
                <a:spcPts val="2000"/>
              </a:spcBef>
              <a:defRPr/>
            </a:lvl1pPr>
            <a:lvl2pPr>
              <a:spcBef>
                <a:spcPts val="600"/>
              </a:spcBef>
              <a:defRPr/>
            </a:lvl2pPr>
            <a:lvl3pPr>
              <a:spcBef>
                <a:spcPts val="600"/>
              </a:spcBef>
              <a:defRPr/>
            </a:lvl3pPr>
            <a:lvl4pPr>
              <a:spcBef>
                <a:spcPts val="600"/>
              </a:spcBef>
              <a:defRPr/>
            </a:lvl4pPr>
            <a:lvl5pPr>
              <a:spcBef>
                <a:spcPts val="6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747D6427-794B-46B4-97EF-1F31FD02949A}" type="datetime8">
              <a:rPr lang="he-IL" smtClean="0"/>
              <a:t>24 פברואר 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36C9FC-DA22-1F47-8722-58727A1D436E}" type="slidenum">
              <a:rPr lang="en-US" smtClean="0"/>
              <a:pPr/>
              <a:t>‹#›</a:t>
            </a:fld>
            <a:endParaRPr lang="en-US" dirty="0"/>
          </a:p>
        </p:txBody>
      </p:sp>
      <p:grpSp>
        <p:nvGrpSpPr>
          <p:cNvPr id="7" name="Group 10"/>
          <p:cNvGrpSpPr/>
          <p:nvPr/>
        </p:nvGrpSpPr>
        <p:grpSpPr>
          <a:xfrm>
            <a:off x="0" y="1584169"/>
            <a:ext cx="9144000" cy="45291"/>
            <a:chOff x="0" y="1613647"/>
            <a:chExt cx="9144000" cy="45291"/>
          </a:xfrm>
        </p:grpSpPr>
        <p:cxnSp>
          <p:nvCxnSpPr>
            <p:cNvPr id="8" name="Straight Connector 7"/>
            <p:cNvCxnSpPr/>
            <p:nvPr/>
          </p:nvCxnSpPr>
          <p:spPr>
            <a:xfrm>
              <a:off x="0" y="1657350"/>
              <a:ext cx="9144000" cy="1588"/>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0" y="1613647"/>
              <a:ext cx="9144000" cy="158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76507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lvl1pPr>
              <a:defRPr>
                <a:solidFill>
                  <a:srgbClr val="FF0000"/>
                </a:solidFill>
              </a:defRPr>
            </a:lvl1pPr>
          </a:lstStyle>
          <a:p>
            <a:r>
              <a:rPr lang="he-IL" dirty="0" smtClean="0"/>
              <a:t>לחץ כדי לערוך סגנון כותרת של תבנית בסיס</a:t>
            </a:r>
            <a:endParaRPr lang="he-IL" dirty="0"/>
          </a:p>
        </p:txBody>
      </p:sp>
      <p:sp>
        <p:nvSpPr>
          <p:cNvPr id="3" name="מציין מיקום תוכן 2"/>
          <p:cNvSpPr>
            <a:spLocks noGrp="1"/>
          </p:cNvSpPr>
          <p:nvPr>
            <p:ph idx="1"/>
          </p:nvPr>
        </p:nvSpPr>
        <p:spPr/>
        <p:txBody>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של תאריך 3"/>
          <p:cNvSpPr>
            <a:spLocks noGrp="1"/>
          </p:cNvSpPr>
          <p:nvPr>
            <p:ph type="dt" sz="half" idx="10"/>
          </p:nvPr>
        </p:nvSpPr>
        <p:spPr/>
        <p:txBody>
          <a:bodyPr/>
          <a:lstStyle/>
          <a:p>
            <a:fld id="{57B46209-CD32-49F6-9023-C6D9B580190E}" type="datetime8">
              <a:rPr lang="he-IL" smtClean="0"/>
              <a:t>24 פברואר 19</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AF22AC9-109E-4E4D-92F9-530E51D9A3A2}" type="slidenum">
              <a:rPr lang="he-IL" smtClean="0"/>
              <a:t>‹#›</a:t>
            </a:fld>
            <a:endParaRPr lang="he-IL"/>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p:cNvSpPr>
            <a:spLocks noGrp="1"/>
          </p:cNvSpPr>
          <p:nvPr>
            <p:ph type="title"/>
          </p:nvPr>
        </p:nvSpPr>
        <p:spPr>
          <a:xfrm>
            <a:off x="722313" y="4406900"/>
            <a:ext cx="7772400" cy="1362075"/>
          </a:xfrm>
        </p:spPr>
        <p:txBody>
          <a:bodyPr anchor="t"/>
          <a:lstStyle>
            <a:lvl1pPr algn="r">
              <a:defRPr sz="4000" b="1" cap="all"/>
            </a:lvl1pPr>
          </a:lstStyle>
          <a:p>
            <a:r>
              <a:rPr lang="he-IL" smtClean="0"/>
              <a:t>לחץ כדי לערוך סגנון כותרת של תבנית בסיס</a:t>
            </a:r>
            <a:endParaRPr lang="he-IL"/>
          </a:p>
        </p:txBody>
      </p:sp>
      <p:sp>
        <p:nvSpPr>
          <p:cNvPr id="3" name="מציין מיקום טקסט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smtClean="0"/>
              <a:t>לחץ כדי לערוך סגנונות טקסט של תבנית בסיס</a:t>
            </a:r>
          </a:p>
        </p:txBody>
      </p:sp>
      <p:sp>
        <p:nvSpPr>
          <p:cNvPr id="4" name="מציין מיקום של תאריך 3"/>
          <p:cNvSpPr>
            <a:spLocks noGrp="1"/>
          </p:cNvSpPr>
          <p:nvPr>
            <p:ph type="dt" sz="half" idx="10"/>
          </p:nvPr>
        </p:nvSpPr>
        <p:spPr/>
        <p:txBody>
          <a:bodyPr/>
          <a:lstStyle/>
          <a:p>
            <a:fld id="{9C155B50-E8F7-476D-902F-2C51C087A727}" type="datetime8">
              <a:rPr lang="he-IL" smtClean="0"/>
              <a:t>24 פברואר 19</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AF22AC9-109E-4E4D-92F9-530E51D9A3A2}" type="slidenum">
              <a:rPr lang="he-IL" smtClean="0"/>
              <a:t>‹#›</a:t>
            </a:fld>
            <a:endParaRPr lang="he-I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lvl1pPr>
              <a:defRPr>
                <a:solidFill>
                  <a:srgbClr val="FF0000"/>
                </a:solidFill>
                <a:latin typeface="Comic Sans MS" panose="030F0702030302020204" pitchFamily="66" charset="0"/>
              </a:defRPr>
            </a:lvl1pPr>
          </a:lstStyle>
          <a:p>
            <a:r>
              <a:rPr lang="he-IL" dirty="0" smtClean="0"/>
              <a:t>לחץ כדי לערוך סגנון כותרת של תבנית בסיס</a:t>
            </a:r>
            <a:endParaRPr lang="he-IL" dirty="0"/>
          </a:p>
        </p:txBody>
      </p:sp>
      <p:sp>
        <p:nvSpPr>
          <p:cNvPr id="3" name="מציין מיקום תוכן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תוכן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5" name="מציין מיקום של תאריך 4"/>
          <p:cNvSpPr>
            <a:spLocks noGrp="1"/>
          </p:cNvSpPr>
          <p:nvPr>
            <p:ph type="dt" sz="half" idx="10"/>
          </p:nvPr>
        </p:nvSpPr>
        <p:spPr/>
        <p:txBody>
          <a:bodyPr/>
          <a:lstStyle/>
          <a:p>
            <a:fld id="{E79D1580-0361-4D7E-8B69-ADF2E225A69D}" type="datetime8">
              <a:rPr lang="he-IL" smtClean="0"/>
              <a:t>24 פברואר 19</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DAF22AC9-109E-4E4D-92F9-530E51D9A3A2}" type="slidenum">
              <a:rPr lang="he-IL" smtClean="0"/>
              <a:t>‹#›</a:t>
            </a:fld>
            <a:endParaRPr lang="he-I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lvl1pPr>
              <a:defRPr/>
            </a:lvl1pPr>
          </a:lstStyle>
          <a:p>
            <a:r>
              <a:rPr lang="he-IL" smtClean="0"/>
              <a:t>לחץ כדי לערוך סגנון כותרת של תבנית בסיס</a:t>
            </a:r>
            <a:endParaRPr lang="he-IL"/>
          </a:p>
        </p:txBody>
      </p:sp>
      <p:sp>
        <p:nvSpPr>
          <p:cNvPr id="3" name="מציין מיקום טקסט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smtClean="0"/>
              <a:t>לחץ כדי לערוך סגנונות טקסט של תבנית בסיס</a:t>
            </a:r>
          </a:p>
        </p:txBody>
      </p:sp>
      <p:sp>
        <p:nvSpPr>
          <p:cNvPr id="4" name="מציין מיקום תוכן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5" name="מציין מיקום טקסט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smtClean="0"/>
              <a:t>לחץ כדי לערוך סגנונות טקסט של תבנית בסיס</a:t>
            </a:r>
          </a:p>
        </p:txBody>
      </p:sp>
      <p:sp>
        <p:nvSpPr>
          <p:cNvPr id="6" name="מציין מיקום תוכן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7" name="מציין מיקום של תאריך 6"/>
          <p:cNvSpPr>
            <a:spLocks noGrp="1"/>
          </p:cNvSpPr>
          <p:nvPr>
            <p:ph type="dt" sz="half" idx="10"/>
          </p:nvPr>
        </p:nvSpPr>
        <p:spPr/>
        <p:txBody>
          <a:bodyPr/>
          <a:lstStyle/>
          <a:p>
            <a:fld id="{A3282E4B-50EF-4E82-BB87-BEE186CF8F7E}" type="datetime8">
              <a:rPr lang="he-IL" smtClean="0"/>
              <a:t>24 פברואר 19</a:t>
            </a:fld>
            <a:endParaRPr lang="he-IL"/>
          </a:p>
        </p:txBody>
      </p:sp>
      <p:sp>
        <p:nvSpPr>
          <p:cNvPr id="8" name="מציין מיקום של כותרת תחתונה 7"/>
          <p:cNvSpPr>
            <a:spLocks noGrp="1"/>
          </p:cNvSpPr>
          <p:nvPr>
            <p:ph type="ftr" sz="quarter" idx="11"/>
          </p:nvPr>
        </p:nvSpPr>
        <p:spPr/>
        <p:txBody>
          <a:bodyPr/>
          <a:lstStyle/>
          <a:p>
            <a:endParaRPr lang="he-IL"/>
          </a:p>
        </p:txBody>
      </p:sp>
      <p:sp>
        <p:nvSpPr>
          <p:cNvPr id="9" name="מציין מיקום של מספר שקופית 8"/>
          <p:cNvSpPr>
            <a:spLocks noGrp="1"/>
          </p:cNvSpPr>
          <p:nvPr>
            <p:ph type="sldNum" sz="quarter" idx="12"/>
          </p:nvPr>
        </p:nvSpPr>
        <p:spPr/>
        <p:txBody>
          <a:bodyPr/>
          <a:lstStyle/>
          <a:p>
            <a:fld id="{DAF22AC9-109E-4E4D-92F9-530E51D9A3A2}" type="slidenum">
              <a:rPr lang="he-IL" smtClean="0"/>
              <a:t>‹#›</a:t>
            </a:fld>
            <a:endParaRPr lang="he-I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lvl1pPr>
              <a:defRPr>
                <a:solidFill>
                  <a:srgbClr val="FF0000"/>
                </a:solidFill>
                <a:latin typeface="Comic Sans MS" panose="030F0702030302020204" pitchFamily="66" charset="0"/>
              </a:defRPr>
            </a:lvl1pPr>
          </a:lstStyle>
          <a:p>
            <a:r>
              <a:rPr lang="he-IL" dirty="0" smtClean="0"/>
              <a:t>לחץ כדי לערוך סגנון כותרת של תבנית בסיס</a:t>
            </a:r>
            <a:endParaRPr lang="he-IL" dirty="0"/>
          </a:p>
        </p:txBody>
      </p:sp>
      <p:sp>
        <p:nvSpPr>
          <p:cNvPr id="3" name="מציין מיקום של תאריך 2"/>
          <p:cNvSpPr>
            <a:spLocks noGrp="1"/>
          </p:cNvSpPr>
          <p:nvPr>
            <p:ph type="dt" sz="half" idx="10"/>
          </p:nvPr>
        </p:nvSpPr>
        <p:spPr/>
        <p:txBody>
          <a:bodyPr/>
          <a:lstStyle/>
          <a:p>
            <a:fld id="{4710042B-A37A-43F9-9581-601E2F9BAD0F}" type="datetime8">
              <a:rPr lang="he-IL" smtClean="0"/>
              <a:t>24 פברואר 19</a:t>
            </a:fld>
            <a:endParaRPr lang="he-IL"/>
          </a:p>
        </p:txBody>
      </p:sp>
      <p:sp>
        <p:nvSpPr>
          <p:cNvPr id="4" name="מציין מיקום של כותרת תחתונה 3"/>
          <p:cNvSpPr>
            <a:spLocks noGrp="1"/>
          </p:cNvSpPr>
          <p:nvPr>
            <p:ph type="ftr" sz="quarter" idx="11"/>
          </p:nvPr>
        </p:nvSpPr>
        <p:spPr/>
        <p:txBody>
          <a:bodyPr/>
          <a:lstStyle/>
          <a:p>
            <a:endParaRPr lang="he-IL"/>
          </a:p>
        </p:txBody>
      </p:sp>
      <p:sp>
        <p:nvSpPr>
          <p:cNvPr id="5" name="מציין מיקום של מספר שקופית 4"/>
          <p:cNvSpPr>
            <a:spLocks noGrp="1"/>
          </p:cNvSpPr>
          <p:nvPr>
            <p:ph type="sldNum" sz="quarter" idx="12"/>
          </p:nvPr>
        </p:nvSpPr>
        <p:spPr/>
        <p:txBody>
          <a:bodyPr/>
          <a:lstStyle/>
          <a:p>
            <a:fld id="{DAF22AC9-109E-4E4D-92F9-530E51D9A3A2}" type="slidenum">
              <a:rPr lang="he-IL" smtClean="0"/>
              <a:t>‹#›</a:t>
            </a:fld>
            <a:endParaRPr lang="he-I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p:cNvSpPr>
            <a:spLocks noGrp="1"/>
          </p:cNvSpPr>
          <p:nvPr>
            <p:ph type="dt" sz="half" idx="10"/>
          </p:nvPr>
        </p:nvSpPr>
        <p:spPr/>
        <p:txBody>
          <a:bodyPr/>
          <a:lstStyle/>
          <a:p>
            <a:fld id="{D71410E6-689E-4AEA-9EF1-F40C604601FB}" type="datetime8">
              <a:rPr lang="he-IL" smtClean="0"/>
              <a:t>24 פברואר 19</a:t>
            </a:fld>
            <a:endParaRPr lang="he-IL"/>
          </a:p>
        </p:txBody>
      </p:sp>
      <p:sp>
        <p:nvSpPr>
          <p:cNvPr id="3" name="מציין מיקום של כותרת תחתונה 2"/>
          <p:cNvSpPr>
            <a:spLocks noGrp="1"/>
          </p:cNvSpPr>
          <p:nvPr>
            <p:ph type="ftr" sz="quarter" idx="11"/>
          </p:nvPr>
        </p:nvSpPr>
        <p:spPr/>
        <p:txBody>
          <a:bodyPr/>
          <a:lstStyle/>
          <a:p>
            <a:endParaRPr lang="he-IL"/>
          </a:p>
        </p:txBody>
      </p:sp>
      <p:sp>
        <p:nvSpPr>
          <p:cNvPr id="4" name="מציין מיקום של מספר שקופית 3"/>
          <p:cNvSpPr>
            <a:spLocks noGrp="1"/>
          </p:cNvSpPr>
          <p:nvPr>
            <p:ph type="sldNum" sz="quarter" idx="12"/>
          </p:nvPr>
        </p:nvSpPr>
        <p:spPr/>
        <p:txBody>
          <a:bodyPr/>
          <a:lstStyle/>
          <a:p>
            <a:fld id="{DAF22AC9-109E-4E4D-92F9-530E51D9A3A2}" type="slidenum">
              <a:rPr lang="he-IL" smtClean="0"/>
              <a:t>‹#›</a:t>
            </a:fld>
            <a:endParaRPr lang="he-I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273050"/>
            <a:ext cx="3008313" cy="1162050"/>
          </a:xfrm>
        </p:spPr>
        <p:txBody>
          <a:bodyPr anchor="b"/>
          <a:lstStyle>
            <a:lvl1pPr algn="r">
              <a:defRPr sz="2000" b="1"/>
            </a:lvl1pPr>
          </a:lstStyle>
          <a:p>
            <a:r>
              <a:rPr lang="he-IL" smtClean="0"/>
              <a:t>לחץ כדי לערוך סגנון כותרת של תבנית בסיס</a:t>
            </a:r>
            <a:endParaRPr lang="he-IL"/>
          </a:p>
        </p:txBody>
      </p:sp>
      <p:sp>
        <p:nvSpPr>
          <p:cNvPr id="3" name="מציין מיקום תוכן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טקסט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smtClean="0"/>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59966ACB-E1E6-4F60-BBBF-2A3583B64559}" type="datetime8">
              <a:rPr lang="he-IL" smtClean="0"/>
              <a:t>24 פברואר 19</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DAF22AC9-109E-4E4D-92F9-530E51D9A3A2}" type="slidenum">
              <a:rPr lang="he-IL" smtClean="0"/>
              <a:t>‹#›</a:t>
            </a:fld>
            <a:endParaRPr lang="he-I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1792288" y="4800600"/>
            <a:ext cx="5486400" cy="566738"/>
          </a:xfrm>
        </p:spPr>
        <p:txBody>
          <a:bodyPr anchor="b"/>
          <a:lstStyle>
            <a:lvl1pPr algn="r">
              <a:defRPr sz="2000" b="1"/>
            </a:lvl1pPr>
          </a:lstStyle>
          <a:p>
            <a:r>
              <a:rPr lang="he-IL" smtClean="0"/>
              <a:t>לחץ כדי לערוך סגנון כותרת של תבנית בסיס</a:t>
            </a:r>
            <a:endParaRPr lang="he-IL"/>
          </a:p>
        </p:txBody>
      </p:sp>
      <p:sp>
        <p:nvSpPr>
          <p:cNvPr id="3" name="מציין מיקום של ציור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smtClean="0"/>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24C30DEE-E58B-4FA0-97FD-7DF74D170A2F}" type="datetime8">
              <a:rPr lang="he-IL" smtClean="0"/>
              <a:t>24 פברואר 19</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DAF22AC9-109E-4E4D-92F9-530E51D9A3A2}" type="slidenum">
              <a:rPr lang="he-IL" smtClean="0"/>
              <a:t>‹#›</a:t>
            </a:fld>
            <a:endParaRPr lang="he-I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p:cNvSpPr>
            <a:spLocks noGrp="1"/>
          </p:cNvSpPr>
          <p:nvPr>
            <p:ph type="title"/>
          </p:nvPr>
        </p:nvSpPr>
        <p:spPr>
          <a:xfrm>
            <a:off x="457200" y="274638"/>
            <a:ext cx="8229600" cy="1143000"/>
          </a:xfrm>
          <a:prstGeom prst="rect">
            <a:avLst/>
          </a:prstGeom>
        </p:spPr>
        <p:txBody>
          <a:bodyPr vert="horz" lIns="91440" tIns="45720" rIns="91440" bIns="45720" rtlCol="1" anchor="ctr">
            <a:normAutofit/>
          </a:bodyPr>
          <a:lstStyle/>
          <a:p>
            <a:r>
              <a:rPr lang="he-IL" dirty="0" smtClean="0"/>
              <a:t>לחץ כדי לערוך סגנון כותרת של תבנית בסיס</a:t>
            </a:r>
            <a:endParaRPr lang="he-IL" dirty="0"/>
          </a:p>
        </p:txBody>
      </p:sp>
      <p:sp>
        <p:nvSpPr>
          <p:cNvPr id="3" name="מציין מיקום טקסט 2"/>
          <p:cNvSpPr>
            <a:spLocks noGrp="1"/>
          </p:cNvSpPr>
          <p:nvPr>
            <p:ph type="body" idx="1"/>
          </p:nvPr>
        </p:nvSpPr>
        <p:spPr>
          <a:xfrm>
            <a:off x="457200" y="1600200"/>
            <a:ext cx="8229600" cy="4525963"/>
          </a:xfrm>
          <a:prstGeom prst="rect">
            <a:avLst/>
          </a:prstGeom>
        </p:spPr>
        <p:txBody>
          <a:bodyPr vert="horz" lIns="91440" tIns="45720" rIns="91440" bIns="45720" rtlCol="1">
            <a:normAutofit/>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של תאריך 3"/>
          <p:cNvSpPr>
            <a:spLocks noGrp="1"/>
          </p:cNvSpPr>
          <p:nvPr>
            <p:ph type="dt" sz="half" idx="2"/>
          </p:nvPr>
        </p:nvSpPr>
        <p:spPr>
          <a:xfrm>
            <a:off x="457200" y="6356350"/>
            <a:ext cx="21336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E6DF694E-0D14-4DA1-8F35-07A4CFD29531}" type="datetime8">
              <a:rPr lang="he-IL" smtClean="0"/>
              <a:t>24 פברואר 19</a:t>
            </a:fld>
            <a:endParaRPr lang="he-IL"/>
          </a:p>
        </p:txBody>
      </p:sp>
      <p:sp>
        <p:nvSpPr>
          <p:cNvPr id="5" name="מציין מיקום של כותרת תחתונה 4"/>
          <p:cNvSpPr>
            <a:spLocks noGrp="1"/>
          </p:cNvSpPr>
          <p:nvPr>
            <p:ph type="ftr" sz="quarter" idx="3"/>
          </p:nvPr>
        </p:nvSpPr>
        <p:spPr>
          <a:xfrm>
            <a:off x="3124200" y="6356350"/>
            <a:ext cx="28956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p:cNvSpPr>
            <a:spLocks noGrp="1"/>
          </p:cNvSpPr>
          <p:nvPr>
            <p:ph type="sldNum" sz="quarter" idx="4"/>
          </p:nvPr>
        </p:nvSpPr>
        <p:spPr>
          <a:xfrm>
            <a:off x="6553200" y="6356350"/>
            <a:ext cx="21336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DAF22AC9-109E-4E4D-92F9-530E51D9A3A2}" type="slidenum">
              <a:rPr lang="he-IL" smtClean="0"/>
              <a:pPr/>
              <a:t>‹#›</a:t>
            </a:fld>
            <a:endParaRPr lang="he-IL"/>
          </a:p>
        </p:txBody>
      </p:sp>
      <p:pic>
        <p:nvPicPr>
          <p:cNvPr id="7" name="Picture 6"/>
          <p:cNvPicPr>
            <a:picLocks noChangeAspect="1" noChangeArrowheads="1"/>
          </p:cNvPicPr>
          <p:nvPr userDrawn="1"/>
        </p:nvPicPr>
        <p:blipFill>
          <a:blip r:embed="rId14" cstate="print">
            <a:clrChange>
              <a:clrFrom>
                <a:srgbClr val="F8D1AB"/>
              </a:clrFrom>
              <a:clrTo>
                <a:srgbClr val="F8D1AB">
                  <a:alpha val="0"/>
                </a:srgbClr>
              </a:clrTo>
            </a:clrChange>
            <a:extLst>
              <a:ext uri="{28A0092B-C50C-407E-A947-70E740481C1C}">
                <a14:useLocalDpi xmlns:a14="http://schemas.microsoft.com/office/drawing/2010/main"/>
              </a:ext>
            </a:extLst>
          </a:blip>
          <a:srcRect/>
          <a:stretch>
            <a:fillRect/>
          </a:stretch>
        </p:blipFill>
        <p:spPr bwMode="auto">
          <a:xfrm>
            <a:off x="65666" y="5725935"/>
            <a:ext cx="447069" cy="648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Comic Sans MS" panose="030F0702030302020204" pitchFamily="66"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Comic Sans MS" panose="030F0702030302020204" pitchFamily="66"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omic Sans MS" panose="030F0702030302020204" pitchFamily="66"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omic Sans MS" panose="030F0702030302020204" pitchFamily="66"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omic Sans MS" panose="030F0702030302020204" pitchFamily="66"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omic Sans MS" panose="030F0702030302020204" pitchFamily="66" charset="0"/>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11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140.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10.jpeg"/><Relationship Id="rId18" Type="http://schemas.openxmlformats.org/officeDocument/2006/relationships/image" Target="../media/image15.jpeg"/><Relationship Id="rId3" Type="http://schemas.openxmlformats.org/officeDocument/2006/relationships/image" Target="../media/image5.png"/><Relationship Id="rId7" Type="http://schemas.openxmlformats.org/officeDocument/2006/relationships/diagramColors" Target="../diagrams/colors1.xml"/><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notesSlide" Target="../notesSlides/notesSlide3.xml"/><Relationship Id="rId16"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image" Target="../media/image8.jpeg"/><Relationship Id="rId5" Type="http://schemas.openxmlformats.org/officeDocument/2006/relationships/diagramLayout" Target="../diagrams/layout1.xml"/><Relationship Id="rId15" Type="http://schemas.openxmlformats.org/officeDocument/2006/relationships/image" Target="../media/image12.gif"/><Relationship Id="rId10" Type="http://schemas.openxmlformats.org/officeDocument/2006/relationships/image" Target="../media/image7.jpeg"/><Relationship Id="rId4" Type="http://schemas.openxmlformats.org/officeDocument/2006/relationships/diagramData" Target="../diagrams/data1.xml"/><Relationship Id="rId9" Type="http://schemas.openxmlformats.org/officeDocument/2006/relationships/image" Target="../media/image6.jpeg"/><Relationship Id="rId14" Type="http://schemas.openxmlformats.org/officeDocument/2006/relationships/image" Target="../media/image11.jpe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image" Target="../media/image19.jpeg"/><Relationship Id="rId1" Type="http://schemas.openxmlformats.org/officeDocument/2006/relationships/slideLayout" Target="../slideLayouts/slideLayout6.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 Id="rId9" Type="http://schemas.openxmlformats.org/officeDocument/2006/relationships/image" Target="../media/image26.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7.png"/><Relationship Id="rId4" Type="http://schemas.openxmlformats.org/officeDocument/2006/relationships/notesSlide" Target="../notesSlides/notesSlide4.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tags" Target="../tags/tag2.xml"/><Relationship Id="rId7"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notesSlide" Target="../notesSlides/notesSlide5.xml"/><Relationship Id="rId11" Type="http://schemas.openxmlformats.org/officeDocument/2006/relationships/image" Target="../media/image32.png"/><Relationship Id="rId5" Type="http://schemas.openxmlformats.org/officeDocument/2006/relationships/slideLayout" Target="../slideLayouts/slideLayout2.xml"/><Relationship Id="rId10" Type="http://schemas.openxmlformats.org/officeDocument/2006/relationships/image" Target="../media/image31.png"/><Relationship Id="rId4" Type="http://schemas.openxmlformats.org/officeDocument/2006/relationships/tags" Target="../tags/tag3.xml"/><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g"/><Relationship Id="rId1" Type="http://schemas.openxmlformats.org/officeDocument/2006/relationships/slideLayout" Target="../slideLayouts/slideLayout2.xml"/><Relationship Id="rId5" Type="http://schemas.openxmlformats.org/officeDocument/2006/relationships/image" Target="../media/image39.jp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digi.ub.uni-heidelberg.de/diglit/kircher1679/0059?sid=8d2f0cd5d5a106781e720eb8a1b28ae1&amp;zoomlevel=4"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files.meetup.com/20182446/IS_Overview.pdf" TargetMode="External"/><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hyperlink" Target="http://www.mako.co.il/nexter-news/Article-ed331e883b02651006.htm?sCh=3d385dd2dd5d4110&amp;pId=1758979194_8168" TargetMode="External"/><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6.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6.xml"/><Relationship Id="rId4" Type="http://schemas.openxmlformats.org/officeDocument/2006/relationships/image" Target="../media/image87.png"/></Relationships>
</file>

<file path=ppt/slides/_rels/slide5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 Id="rId6" Type="http://schemas.openxmlformats.org/officeDocument/2006/relationships/image" Target="../media/image92.png"/><Relationship Id="rId5" Type="http://schemas.openxmlformats.org/officeDocument/2006/relationships/image" Target="../media/image91.jpeg"/><Relationship Id="rId4" Type="http://schemas.openxmlformats.org/officeDocument/2006/relationships/image" Target="../media/image90.png"/></Relationships>
</file>

<file path=ppt/slides/_rels/slide5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5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07.png"/></Relationships>
</file>

<file path=ppt/slides/_rels/slide6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20.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22.tiff"/><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7504" y="990600"/>
            <a:ext cx="8856984" cy="1752600"/>
          </a:xfrm>
        </p:spPr>
        <p:txBody>
          <a:bodyPr>
            <a:normAutofit fontScale="90000"/>
          </a:bodyPr>
          <a:lstStyle/>
          <a:p>
            <a:r>
              <a:rPr lang="en-US" sz="3300" dirty="0" smtClean="0">
                <a:solidFill>
                  <a:srgbClr val="FF0000"/>
                </a:solidFill>
              </a:rPr>
              <a:t>Computer &amp; Information Security (372-1-460-1)</a:t>
            </a:r>
            <a:r>
              <a:rPr lang="en-US" sz="3300" dirty="0" smtClean="0">
                <a:latin typeface="+mn-lt"/>
              </a:rPr>
              <a:t/>
            </a:r>
            <a:br>
              <a:rPr lang="en-US" sz="3300" dirty="0" smtClean="0">
                <a:latin typeface="+mn-lt"/>
              </a:rPr>
            </a:br>
            <a:r>
              <a:rPr lang="en-US" sz="3600" dirty="0">
                <a:latin typeface="+mn-lt"/>
              </a:rPr>
              <a:t/>
            </a:r>
            <a:br>
              <a:rPr lang="en-US" sz="3600" dirty="0">
                <a:latin typeface="+mn-lt"/>
              </a:rPr>
            </a:br>
            <a:r>
              <a:rPr lang="en-US" dirty="0" smtClean="0">
                <a:latin typeface="+mn-lt"/>
              </a:rPr>
              <a:t>Introduction</a:t>
            </a:r>
            <a:endParaRPr lang="en-US" sz="3200" dirty="0">
              <a:latin typeface="+mn-lt"/>
            </a:endParaRPr>
          </a:p>
        </p:txBody>
      </p:sp>
      <p:sp>
        <p:nvSpPr>
          <p:cNvPr id="3" name="Subtitle 2"/>
          <p:cNvSpPr>
            <a:spLocks noGrp="1"/>
          </p:cNvSpPr>
          <p:nvPr>
            <p:ph type="subTitle" idx="1"/>
          </p:nvPr>
        </p:nvSpPr>
        <p:spPr>
          <a:xfrm>
            <a:off x="683568" y="3501008"/>
            <a:ext cx="7920880" cy="2664296"/>
          </a:xfrm>
        </p:spPr>
        <p:txBody>
          <a:bodyPr>
            <a:normAutofit fontScale="92500" lnSpcReduction="10000"/>
          </a:bodyPr>
          <a:lstStyle/>
          <a:p>
            <a:r>
              <a:rPr lang="en-US" sz="2800" dirty="0" smtClean="0">
                <a:solidFill>
                  <a:srgbClr val="FF9900"/>
                </a:solidFill>
              </a:rPr>
              <a:t>Dept. of Software and Information Systems Engineering, Ben-Gurion University</a:t>
            </a:r>
          </a:p>
          <a:p>
            <a:endParaRPr lang="en-US" sz="2800" dirty="0" smtClean="0"/>
          </a:p>
          <a:p>
            <a:r>
              <a:rPr lang="en-US" sz="2400" dirty="0">
                <a:solidFill>
                  <a:schemeClr val="tx1"/>
                </a:solidFill>
              </a:rPr>
              <a:t>Prof. Yuval </a:t>
            </a:r>
            <a:r>
              <a:rPr lang="en-US" sz="2400" dirty="0" err="1">
                <a:solidFill>
                  <a:schemeClr val="tx1"/>
                </a:solidFill>
              </a:rPr>
              <a:t>Elovici</a:t>
            </a:r>
            <a:r>
              <a:rPr lang="en-US" sz="2400" dirty="0">
                <a:solidFill>
                  <a:schemeClr val="tx1"/>
                </a:solidFill>
              </a:rPr>
              <a:t>, Dr. Asaf </a:t>
            </a:r>
            <a:r>
              <a:rPr lang="en-US" sz="2400" dirty="0" smtClean="0">
                <a:solidFill>
                  <a:schemeClr val="tx1"/>
                </a:solidFill>
              </a:rPr>
              <a:t>Shabtai, Dr. Mordechai Guri</a:t>
            </a:r>
            <a:endParaRPr lang="en-US" sz="2400" dirty="0">
              <a:solidFill>
                <a:schemeClr val="tx1"/>
              </a:solidFill>
            </a:endParaRPr>
          </a:p>
          <a:p>
            <a:endParaRPr lang="en-US" sz="2800" dirty="0">
              <a:solidFill>
                <a:schemeClr val="tx1"/>
              </a:solidFill>
            </a:endParaRPr>
          </a:p>
          <a:p>
            <a:r>
              <a:rPr lang="en-US" sz="2800" dirty="0" smtClean="0"/>
              <a:t>Spring, </a:t>
            </a:r>
            <a:r>
              <a:rPr lang="en-US" sz="2800" dirty="0" smtClean="0"/>
              <a:t>2019</a:t>
            </a:r>
            <a:endParaRPr lang="en-US" sz="2400" dirty="0"/>
          </a:p>
        </p:txBody>
      </p:sp>
      <p:sp>
        <p:nvSpPr>
          <p:cNvPr id="4" name="Slide Number Placeholder 3"/>
          <p:cNvSpPr>
            <a:spLocks noGrp="1"/>
          </p:cNvSpPr>
          <p:nvPr>
            <p:ph type="sldNum" sz="quarter" idx="12"/>
          </p:nvPr>
        </p:nvSpPr>
        <p:spPr/>
        <p:txBody>
          <a:bodyPr/>
          <a:lstStyle/>
          <a:p>
            <a:fld id="{DAF22AC9-109E-4E4D-92F9-530E51D9A3A2}" type="slidenum">
              <a:rPr lang="he-IL" smtClean="0"/>
              <a:t>1</a:t>
            </a:fld>
            <a:endParaRPr lang="he-IL"/>
          </a:p>
        </p:txBody>
      </p:sp>
    </p:spTree>
    <p:extLst>
      <p:ext uri="{BB962C8B-B14F-4D97-AF65-F5344CB8AC3E}">
        <p14:creationId xmlns:p14="http://schemas.microsoft.com/office/powerpoint/2010/main" val="2379770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Everything is connected…</a:t>
            </a:r>
            <a:endParaRPr lang="en-US" dirty="0"/>
          </a:p>
        </p:txBody>
      </p:sp>
      <p:pic>
        <p:nvPicPr>
          <p:cNvPr id="522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331640" y="1484784"/>
            <a:ext cx="6624736" cy="4891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1BBD5A3D-CB00-4B7C-BC78-5711AC3203AE}" type="slidenum">
              <a:rPr lang="en-US" smtClean="0"/>
              <a:pPr/>
              <a:t>10</a:t>
            </a:fld>
            <a:endParaRPr lang="en-US"/>
          </a:p>
        </p:txBody>
      </p:sp>
    </p:spTree>
    <p:extLst>
      <p:ext uri="{BB962C8B-B14F-4D97-AF65-F5344CB8AC3E}">
        <p14:creationId xmlns:p14="http://schemas.microsoft.com/office/powerpoint/2010/main" val="34899584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Who is responsible for security</a:t>
            </a:r>
            <a:endParaRPr lang="en-US" dirty="0"/>
          </a:p>
        </p:txBody>
      </p:sp>
      <p:sp>
        <p:nvSpPr>
          <p:cNvPr id="5" name="Content Placeholder 4"/>
          <p:cNvSpPr>
            <a:spLocks noGrp="1"/>
          </p:cNvSpPr>
          <p:nvPr>
            <p:ph idx="1"/>
          </p:nvPr>
        </p:nvSpPr>
        <p:spPr/>
        <p:txBody>
          <a:bodyPr/>
          <a:lstStyle/>
          <a:p>
            <a:r>
              <a:rPr lang="en-US" dirty="0" smtClean="0"/>
              <a:t>Executive management\CEO ?</a:t>
            </a:r>
          </a:p>
          <a:p>
            <a:endParaRPr lang="en-US" dirty="0" smtClean="0"/>
          </a:p>
          <a:p>
            <a:r>
              <a:rPr lang="en-US" dirty="0" smtClean="0"/>
              <a:t>IT department\CTO ?</a:t>
            </a:r>
          </a:p>
          <a:p>
            <a:endParaRPr lang="en-US" dirty="0" smtClean="0"/>
          </a:p>
          <a:p>
            <a:r>
              <a:rPr lang="en-US" dirty="0" smtClean="0"/>
              <a:t>IT security stuff ?</a:t>
            </a:r>
          </a:p>
          <a:p>
            <a:endParaRPr lang="en-US" dirty="0" smtClean="0"/>
          </a:p>
          <a:p>
            <a:pPr algn="ctr">
              <a:buNone/>
            </a:pPr>
            <a:r>
              <a:rPr lang="en-US" sz="2800" dirty="0" smtClean="0"/>
              <a:t>Everyone! – all employees and stakeholders of the organization</a:t>
            </a:r>
            <a:endParaRPr lang="en-US" dirty="0" smtClean="0"/>
          </a:p>
          <a:p>
            <a:pPr algn="ctr">
              <a:buNone/>
            </a:pPr>
            <a:endParaRPr lang="en-US" dirty="0" smtClean="0"/>
          </a:p>
          <a:p>
            <a:endParaRPr lang="en-US" dirty="0" smtClean="0"/>
          </a:p>
        </p:txBody>
      </p:sp>
      <p:sp>
        <p:nvSpPr>
          <p:cNvPr id="2" name="Slide Number Placeholder 1"/>
          <p:cNvSpPr>
            <a:spLocks noGrp="1"/>
          </p:cNvSpPr>
          <p:nvPr>
            <p:ph type="sldNum" sz="quarter" idx="12"/>
          </p:nvPr>
        </p:nvSpPr>
        <p:spPr/>
        <p:txBody>
          <a:bodyPr/>
          <a:lstStyle/>
          <a:p>
            <a:fld id="{1BBD5A3D-CB00-4B7C-BC78-5711AC3203AE}" type="slidenum">
              <a:rPr lang="en-US" smtClean="0"/>
              <a:pPr/>
              <a:t>100</a:t>
            </a:fld>
            <a:endParaRPr lang="en-US"/>
          </a:p>
        </p:txBody>
      </p:sp>
    </p:spTree>
    <p:extLst>
      <p:ext uri="{BB962C8B-B14F-4D97-AF65-F5344CB8AC3E}">
        <p14:creationId xmlns:p14="http://schemas.microsoft.com/office/powerpoint/2010/main" val="36420212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Who is responsible for security</a:t>
            </a:r>
            <a:endParaRPr lang="en-US" dirty="0"/>
          </a:p>
        </p:txBody>
      </p:sp>
      <p:sp>
        <p:nvSpPr>
          <p:cNvPr id="5" name="Slide Number Placeholder 4"/>
          <p:cNvSpPr>
            <a:spLocks noGrp="1"/>
          </p:cNvSpPr>
          <p:nvPr>
            <p:ph type="sldNum" sz="quarter" idx="12"/>
          </p:nvPr>
        </p:nvSpPr>
        <p:spPr/>
        <p:txBody>
          <a:bodyPr/>
          <a:lstStyle/>
          <a:p>
            <a:fld id="{99CA74E5-BFBE-40DD-BEEB-38BD98CE1B32}" type="slidenum">
              <a:rPr lang="de-DE" smtClean="0"/>
              <a:pPr/>
              <a:t>101</a:t>
            </a:fld>
            <a:endParaRPr lang="de-DE"/>
          </a:p>
        </p:txBody>
      </p:sp>
      <p:graphicFrame>
        <p:nvGraphicFramePr>
          <p:cNvPr id="4" name="Diagram 3"/>
          <p:cNvGraphicFramePr/>
          <p:nvPr/>
        </p:nvGraphicFramePr>
        <p:xfrm>
          <a:off x="152400" y="2209800"/>
          <a:ext cx="8839200" cy="2895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420461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Role of security in today’s world</a:t>
            </a:r>
            <a:endParaRPr lang="en-US" dirty="0"/>
          </a:p>
        </p:txBody>
      </p:sp>
      <p:sp>
        <p:nvSpPr>
          <p:cNvPr id="5" name="Content Placeholder 4"/>
          <p:cNvSpPr>
            <a:spLocks noGrp="1"/>
          </p:cNvSpPr>
          <p:nvPr>
            <p:ph idx="1"/>
          </p:nvPr>
        </p:nvSpPr>
        <p:spPr/>
        <p:txBody>
          <a:bodyPr>
            <a:noAutofit/>
          </a:bodyPr>
          <a:lstStyle/>
          <a:p>
            <a:r>
              <a:rPr lang="en-US" sz="2400" dirty="0" smtClean="0"/>
              <a:t>Top management</a:t>
            </a:r>
          </a:p>
          <a:p>
            <a:pPr lvl="1"/>
            <a:r>
              <a:rPr lang="en-US" sz="2000" dirty="0" smtClean="0"/>
              <a:t>Endorse and lead information security</a:t>
            </a:r>
          </a:p>
          <a:p>
            <a:r>
              <a:rPr lang="en-US" sz="2400" dirty="0" smtClean="0"/>
              <a:t>Chief Information Security Officer (CISO)</a:t>
            </a:r>
          </a:p>
          <a:p>
            <a:pPr lvl="1"/>
            <a:r>
              <a:rPr lang="en-US" sz="2000" dirty="0" smtClean="0"/>
              <a:t>Responsible for the design and implementation of a comprehensive security plan</a:t>
            </a:r>
          </a:p>
          <a:p>
            <a:r>
              <a:rPr lang="en-US" sz="2400" dirty="0" smtClean="0"/>
              <a:t>Information security implementer</a:t>
            </a:r>
          </a:p>
          <a:p>
            <a:pPr lvl="1"/>
            <a:r>
              <a:rPr lang="en-US" sz="2000" dirty="0" smtClean="0"/>
              <a:t>Implement, install, support , maintain security tools</a:t>
            </a:r>
          </a:p>
          <a:p>
            <a:pPr lvl="1"/>
            <a:r>
              <a:rPr lang="en-US" sz="2000" dirty="0" smtClean="0"/>
              <a:t>The “hands-on” function</a:t>
            </a:r>
          </a:p>
          <a:p>
            <a:pPr lvl="1"/>
            <a:r>
              <a:rPr lang="en-US" sz="2000" dirty="0" smtClean="0"/>
              <a:t>Sometime the network administrator is also the IS implementer</a:t>
            </a:r>
          </a:p>
          <a:p>
            <a:pPr lvl="1"/>
            <a:r>
              <a:rPr lang="en-US" sz="2000" dirty="0" smtClean="0"/>
              <a:t>Deep understanding in Windows, Linux, databases, network security and also in specific products (Symantec, Cisco …)</a:t>
            </a:r>
          </a:p>
        </p:txBody>
      </p:sp>
      <p:sp>
        <p:nvSpPr>
          <p:cNvPr id="2" name="Slide Number Placeholder 1"/>
          <p:cNvSpPr>
            <a:spLocks noGrp="1"/>
          </p:cNvSpPr>
          <p:nvPr>
            <p:ph type="sldNum" sz="quarter" idx="12"/>
          </p:nvPr>
        </p:nvSpPr>
        <p:spPr/>
        <p:txBody>
          <a:bodyPr/>
          <a:lstStyle/>
          <a:p>
            <a:fld id="{1BBD5A3D-CB00-4B7C-BC78-5711AC3203AE}" type="slidenum">
              <a:rPr lang="en-US" smtClean="0"/>
              <a:pPr/>
              <a:t>102</a:t>
            </a:fld>
            <a:endParaRPr lang="en-US"/>
          </a:p>
        </p:txBody>
      </p:sp>
    </p:spTree>
    <p:extLst>
      <p:ext uri="{BB962C8B-B14F-4D97-AF65-F5344CB8AC3E}">
        <p14:creationId xmlns:p14="http://schemas.microsoft.com/office/powerpoint/2010/main" val="34348945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Role of security in today’s world</a:t>
            </a:r>
            <a:endParaRPr lang="en-US" dirty="0"/>
          </a:p>
        </p:txBody>
      </p:sp>
      <p:sp>
        <p:nvSpPr>
          <p:cNvPr id="5" name="Content Placeholder 4"/>
          <p:cNvSpPr>
            <a:spLocks noGrp="1"/>
          </p:cNvSpPr>
          <p:nvPr>
            <p:ph idx="1"/>
          </p:nvPr>
        </p:nvSpPr>
        <p:spPr/>
        <p:txBody>
          <a:bodyPr>
            <a:noAutofit/>
          </a:bodyPr>
          <a:lstStyle/>
          <a:p>
            <a:r>
              <a:rPr lang="en-US" sz="2400" dirty="0" smtClean="0"/>
              <a:t>Information security architect\engineer</a:t>
            </a:r>
          </a:p>
          <a:p>
            <a:pPr lvl="1"/>
            <a:r>
              <a:rPr lang="en-US" sz="2000" dirty="0" smtClean="0"/>
              <a:t>Design the security solution that should protect the organization against its risks</a:t>
            </a:r>
          </a:p>
          <a:p>
            <a:pPr lvl="1"/>
            <a:r>
              <a:rPr lang="en-US" sz="2000" dirty="0" smtClean="0"/>
              <a:t>Instruct the IS implementers</a:t>
            </a:r>
          </a:p>
          <a:p>
            <a:r>
              <a:rPr lang="en-US" sz="2400" dirty="0" smtClean="0"/>
              <a:t>Information security auditor</a:t>
            </a:r>
          </a:p>
          <a:p>
            <a:pPr lvl="1"/>
            <a:r>
              <a:rPr lang="en-US" sz="2000" dirty="0" smtClean="0"/>
              <a:t>Auditing of security products, processes, policies etc.</a:t>
            </a:r>
          </a:p>
          <a:p>
            <a:pPr marL="342900" lvl="1" indent="-342900">
              <a:buFont typeface="Arial" pitchFamily="34" charset="0"/>
              <a:buChar char="•"/>
            </a:pPr>
            <a:r>
              <a:rPr lang="en-US" sz="2400" dirty="0" smtClean="0"/>
              <a:t>Penetration tester\Ethical Hacker</a:t>
            </a:r>
          </a:p>
          <a:p>
            <a:pPr lvl="1"/>
            <a:r>
              <a:rPr lang="en-US" sz="2000" dirty="0" smtClean="0"/>
              <a:t>Hacking to systems and assets</a:t>
            </a:r>
          </a:p>
          <a:p>
            <a:pPr lvl="1"/>
            <a:r>
              <a:rPr lang="en-US" sz="2000" dirty="0" smtClean="0"/>
              <a:t>Detecting vulnerabilities</a:t>
            </a:r>
          </a:p>
          <a:p>
            <a:pPr marL="342900" lvl="1" indent="-342900">
              <a:buFont typeface="Arial" pitchFamily="34" charset="0"/>
              <a:buChar char="•"/>
            </a:pPr>
            <a:r>
              <a:rPr lang="en-US" sz="2400" dirty="0" smtClean="0"/>
              <a:t>Forensics </a:t>
            </a:r>
            <a:r>
              <a:rPr lang="en-US" sz="2400" dirty="0"/>
              <a:t>investigator</a:t>
            </a:r>
          </a:p>
        </p:txBody>
      </p:sp>
      <p:sp>
        <p:nvSpPr>
          <p:cNvPr id="2" name="Slide Number Placeholder 1"/>
          <p:cNvSpPr>
            <a:spLocks noGrp="1"/>
          </p:cNvSpPr>
          <p:nvPr>
            <p:ph type="sldNum" sz="quarter" idx="12"/>
          </p:nvPr>
        </p:nvSpPr>
        <p:spPr/>
        <p:txBody>
          <a:bodyPr/>
          <a:lstStyle/>
          <a:p>
            <a:fld id="{1BBD5A3D-CB00-4B7C-BC78-5711AC3203AE}" type="slidenum">
              <a:rPr lang="en-US" smtClean="0"/>
              <a:pPr/>
              <a:t>103</a:t>
            </a:fld>
            <a:endParaRPr lang="en-US"/>
          </a:p>
        </p:txBody>
      </p:sp>
    </p:spTree>
    <p:extLst>
      <p:ext uri="{BB962C8B-B14F-4D97-AF65-F5344CB8AC3E}">
        <p14:creationId xmlns:p14="http://schemas.microsoft.com/office/powerpoint/2010/main" val="577574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normAutofit fontScale="90000"/>
          </a:bodyPr>
          <a:lstStyle/>
          <a:p>
            <a:r>
              <a:rPr lang="en-US" altLang="en-US" dirty="0" smtClean="0"/>
              <a:t>Designing a security system</a:t>
            </a:r>
            <a:br>
              <a:rPr lang="en-US" altLang="en-US" dirty="0" smtClean="0"/>
            </a:br>
            <a:endParaRPr lang="en-US" altLang="en-US" dirty="0"/>
          </a:p>
        </p:txBody>
      </p:sp>
      <p:sp>
        <p:nvSpPr>
          <p:cNvPr id="26627" name="Rectangle 3"/>
          <p:cNvSpPr>
            <a:spLocks noGrp="1" noChangeArrowheads="1"/>
          </p:cNvSpPr>
          <p:nvPr>
            <p:ph type="body" idx="1"/>
          </p:nvPr>
        </p:nvSpPr>
        <p:spPr/>
        <p:txBody>
          <a:bodyPr>
            <a:normAutofit fontScale="85000" lnSpcReduction="20000"/>
          </a:bodyPr>
          <a:lstStyle/>
          <a:p>
            <a:r>
              <a:rPr lang="en-US" altLang="en-US" dirty="0" smtClean="0"/>
              <a:t>What goals do we want to achieve?</a:t>
            </a:r>
          </a:p>
          <a:p>
            <a:r>
              <a:rPr lang="en-US" altLang="en-US" dirty="0" smtClean="0"/>
              <a:t>Does the system focus on the data, operations or the users of the system?</a:t>
            </a:r>
          </a:p>
          <a:p>
            <a:r>
              <a:rPr lang="en-US" altLang="en-US" dirty="0" smtClean="0"/>
              <a:t>What level should the security system operate from? Should it be at the level of hardware, operating system or applications package?</a:t>
            </a:r>
          </a:p>
          <a:p>
            <a:r>
              <a:rPr lang="en-US" altLang="en-US" dirty="0" smtClean="0"/>
              <a:t>Should it be simple or sophisticated?</a:t>
            </a:r>
          </a:p>
          <a:p>
            <a:r>
              <a:rPr lang="en-US" altLang="en-US" dirty="0" smtClean="0"/>
              <a:t>In a distributed system, should the security be centralized or spread?</a:t>
            </a:r>
          </a:p>
          <a:p>
            <a:r>
              <a:rPr lang="en-US" altLang="en-US" dirty="0" smtClean="0"/>
              <a:t>How do you secure the levels below the level of the security system?</a:t>
            </a:r>
            <a:endParaRPr lang="en-US" altLang="en-US" dirty="0"/>
          </a:p>
        </p:txBody>
      </p:sp>
      <p:sp>
        <p:nvSpPr>
          <p:cNvPr id="6" name="Slide Number Placeholder 5"/>
          <p:cNvSpPr>
            <a:spLocks noGrp="1"/>
          </p:cNvSpPr>
          <p:nvPr>
            <p:ph type="sldNum" sz="quarter" idx="12"/>
          </p:nvPr>
        </p:nvSpPr>
        <p:spPr/>
        <p:txBody>
          <a:bodyPr/>
          <a:lstStyle/>
          <a:p>
            <a:fld id="{1BBD5A3D-CB00-4B7C-BC78-5711AC3203AE}" type="slidenum">
              <a:rPr lang="en-US" smtClean="0"/>
              <a:pPr/>
              <a:t>104</a:t>
            </a:fld>
            <a:endParaRPr lang="en-US"/>
          </a:p>
        </p:txBody>
      </p:sp>
    </p:spTree>
    <p:extLst>
      <p:ext uri="{BB962C8B-B14F-4D97-AF65-F5344CB8AC3E}">
        <p14:creationId xmlns:p14="http://schemas.microsoft.com/office/powerpoint/2010/main" val="354123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sz="2000" b="1" dirty="0" smtClean="0"/>
              <a:t>Physical measures</a:t>
            </a:r>
            <a:r>
              <a:rPr lang="en-US" sz="2000" dirty="0" smtClean="0"/>
              <a:t>: CCTV, guard, fences, locks, CD-ROM\USB removal, fire alarms, controlling individual access to the facility…</a:t>
            </a:r>
          </a:p>
          <a:p>
            <a:endParaRPr lang="en-US" sz="2000" dirty="0" smtClean="0"/>
          </a:p>
          <a:p>
            <a:r>
              <a:rPr lang="en-US" sz="2000" b="1" dirty="0" smtClean="0"/>
              <a:t>Administrative measures</a:t>
            </a:r>
            <a:r>
              <a:rPr lang="en-US" sz="2000" dirty="0" smtClean="0"/>
              <a:t>: developing and</a:t>
            </a:r>
            <a:br>
              <a:rPr lang="en-US" sz="2000" dirty="0" smtClean="0"/>
            </a:br>
            <a:r>
              <a:rPr lang="en-US" sz="2000" dirty="0" smtClean="0"/>
              <a:t>publishing policies, standards, procedures</a:t>
            </a:r>
            <a:br>
              <a:rPr lang="en-US" sz="2000" dirty="0" smtClean="0"/>
            </a:br>
            <a:r>
              <a:rPr lang="en-US" sz="2000" dirty="0" smtClean="0"/>
              <a:t>and guidelines, screening and background</a:t>
            </a:r>
            <a:br>
              <a:rPr lang="en-US" sz="2000" dirty="0" smtClean="0"/>
            </a:br>
            <a:r>
              <a:rPr lang="en-US" sz="2000" dirty="0" smtClean="0"/>
              <a:t>checks, awareness, risk assessment, </a:t>
            </a:r>
            <a:br>
              <a:rPr lang="en-US" sz="2000" dirty="0" smtClean="0"/>
            </a:br>
            <a:r>
              <a:rPr lang="en-US" sz="2000" dirty="0" smtClean="0"/>
              <a:t>audit, training…</a:t>
            </a:r>
          </a:p>
          <a:p>
            <a:endParaRPr lang="en-US" sz="2000" dirty="0" smtClean="0"/>
          </a:p>
          <a:p>
            <a:r>
              <a:rPr lang="en-US" sz="2000" b="1" dirty="0" smtClean="0"/>
              <a:t>Technical (logical) measures</a:t>
            </a:r>
            <a:r>
              <a:rPr lang="en-US" sz="2000" dirty="0" smtClean="0"/>
              <a:t>: access</a:t>
            </a:r>
            <a:br>
              <a:rPr lang="en-US" sz="2000" dirty="0" smtClean="0"/>
            </a:br>
            <a:r>
              <a:rPr lang="en-US" sz="2000" dirty="0" smtClean="0"/>
              <a:t>control mechanisms to systems, passwords,</a:t>
            </a:r>
            <a:br>
              <a:rPr lang="en-US" sz="2000" dirty="0" smtClean="0"/>
            </a:br>
            <a:r>
              <a:rPr lang="en-US" sz="2000" dirty="0" smtClean="0"/>
              <a:t>firewalls, anti-virus, IDS, VPNs, configuration </a:t>
            </a:r>
            <a:br>
              <a:rPr lang="en-US" sz="2000" dirty="0" smtClean="0"/>
            </a:br>
            <a:r>
              <a:rPr lang="en-US" sz="2000" dirty="0" smtClean="0"/>
              <a:t>managements, backup…</a:t>
            </a:r>
          </a:p>
        </p:txBody>
      </p:sp>
      <p:sp>
        <p:nvSpPr>
          <p:cNvPr id="2" name="Title 1"/>
          <p:cNvSpPr>
            <a:spLocks noGrp="1"/>
          </p:cNvSpPr>
          <p:nvPr>
            <p:ph type="title"/>
          </p:nvPr>
        </p:nvSpPr>
        <p:spPr/>
        <p:txBody>
          <a:bodyPr>
            <a:normAutofit fontScale="90000"/>
          </a:bodyPr>
          <a:lstStyle/>
          <a:p>
            <a:r>
              <a:rPr lang="en-US" dirty="0" smtClean="0"/>
              <a:t>Types of security controls and solutions</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6054926" y="2492896"/>
            <a:ext cx="3089074" cy="3089074"/>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1BBD5A3D-CB00-4B7C-BC78-5711AC3203AE}" type="slidenum">
              <a:rPr lang="en-US" smtClean="0"/>
              <a:pPr/>
              <a:t>105</a:t>
            </a:fld>
            <a:endParaRPr lang="en-US"/>
          </a:p>
        </p:txBody>
      </p:sp>
    </p:spTree>
    <p:extLst>
      <p:ext uri="{BB962C8B-B14F-4D97-AF65-F5344CB8AC3E}">
        <p14:creationId xmlns:p14="http://schemas.microsoft.com/office/powerpoint/2010/main" val="24521752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Categories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79304020"/>
              </p:ext>
            </p:extLst>
          </p:nvPr>
        </p:nvGraphicFramePr>
        <p:xfrm>
          <a:off x="467544" y="1700808"/>
          <a:ext cx="8281827" cy="4189014"/>
        </p:xfrm>
        <a:graphic>
          <a:graphicData uri="http://schemas.openxmlformats.org/drawingml/2006/table">
            <a:tbl>
              <a:tblPr firstRow="1" bandRow="1">
                <a:tableStyleId>{073A0DAA-6AF3-43AB-8588-CEC1D06C72B9}</a:tableStyleId>
              </a:tblPr>
              <a:tblGrid>
                <a:gridCol w="1750568">
                  <a:extLst>
                    <a:ext uri="{9D8B030D-6E8A-4147-A177-3AD203B41FA5}">
                      <a16:colId xmlns:a16="http://schemas.microsoft.com/office/drawing/2014/main" val="20000"/>
                    </a:ext>
                  </a:extLst>
                </a:gridCol>
                <a:gridCol w="2179392">
                  <a:extLst>
                    <a:ext uri="{9D8B030D-6E8A-4147-A177-3AD203B41FA5}">
                      <a16:colId xmlns:a16="http://schemas.microsoft.com/office/drawing/2014/main" val="20001"/>
                    </a:ext>
                  </a:extLst>
                </a:gridCol>
                <a:gridCol w="2167227">
                  <a:extLst>
                    <a:ext uri="{9D8B030D-6E8A-4147-A177-3AD203B41FA5}">
                      <a16:colId xmlns:a16="http://schemas.microsoft.com/office/drawing/2014/main" val="20002"/>
                    </a:ext>
                  </a:extLst>
                </a:gridCol>
                <a:gridCol w="2184640">
                  <a:extLst>
                    <a:ext uri="{9D8B030D-6E8A-4147-A177-3AD203B41FA5}">
                      <a16:colId xmlns:a16="http://schemas.microsoft.com/office/drawing/2014/main" val="20003"/>
                    </a:ext>
                  </a:extLst>
                </a:gridCol>
              </a:tblGrid>
              <a:tr h="464489">
                <a:tc>
                  <a:txBody>
                    <a:bodyPr/>
                    <a:lstStyle/>
                    <a:p>
                      <a:pPr algn="l" rtl="0"/>
                      <a:endParaRPr lang="en-US" sz="2000" dirty="0">
                        <a:solidFill>
                          <a:schemeClr val="tx2"/>
                        </a:solidFill>
                        <a:latin typeface="Calibri" pitchFamily="34" charset="0"/>
                        <a:cs typeface="Calibri" pitchFamily="34" charset="0"/>
                      </a:endParaRPr>
                    </a:p>
                  </a:txBody>
                  <a:tcPr/>
                </a:tc>
                <a:tc>
                  <a:txBody>
                    <a:bodyPr/>
                    <a:lstStyle/>
                    <a:p>
                      <a:pPr algn="ctr" rtl="0"/>
                      <a:r>
                        <a:rPr lang="en-US" sz="2000" dirty="0" smtClean="0">
                          <a:solidFill>
                            <a:schemeClr val="bg1"/>
                          </a:solidFill>
                        </a:rPr>
                        <a:t>Administrative</a:t>
                      </a:r>
                      <a:endParaRPr lang="en-US" sz="2000" dirty="0">
                        <a:solidFill>
                          <a:schemeClr val="bg1"/>
                        </a:solidFill>
                        <a:latin typeface="Calibri" pitchFamily="34" charset="0"/>
                        <a:cs typeface="Calibri" pitchFamily="34" charset="0"/>
                      </a:endParaRPr>
                    </a:p>
                  </a:txBody>
                  <a:tcPr/>
                </a:tc>
                <a:tc>
                  <a:txBody>
                    <a:bodyPr/>
                    <a:lstStyle/>
                    <a:p>
                      <a:pPr algn="ctr" rtl="0"/>
                      <a:r>
                        <a:rPr lang="en-US" sz="2000" dirty="0" smtClean="0">
                          <a:solidFill>
                            <a:schemeClr val="bg1"/>
                          </a:solidFill>
                        </a:rPr>
                        <a:t>Technical</a:t>
                      </a:r>
                      <a:endParaRPr lang="en-US" sz="2000" dirty="0">
                        <a:solidFill>
                          <a:schemeClr val="bg1"/>
                        </a:solidFill>
                        <a:latin typeface="Calibri" pitchFamily="34" charset="0"/>
                        <a:cs typeface="Calibri" pitchFamily="34" charset="0"/>
                      </a:endParaRPr>
                    </a:p>
                  </a:txBody>
                  <a:tcPr/>
                </a:tc>
                <a:tc>
                  <a:txBody>
                    <a:bodyPr/>
                    <a:lstStyle/>
                    <a:p>
                      <a:pPr algn="ctr" rtl="0"/>
                      <a:r>
                        <a:rPr lang="en-US" sz="2000" dirty="0" smtClean="0">
                          <a:solidFill>
                            <a:schemeClr val="bg1"/>
                          </a:solidFill>
                        </a:rPr>
                        <a:t>Physical</a:t>
                      </a:r>
                      <a:endParaRPr lang="en-US" sz="2000" dirty="0">
                        <a:solidFill>
                          <a:schemeClr val="bg1"/>
                        </a:solidFill>
                        <a:latin typeface="Calibri" pitchFamily="34" charset="0"/>
                        <a:cs typeface="Calibri" pitchFamily="34" charset="0"/>
                      </a:endParaRPr>
                    </a:p>
                  </a:txBody>
                  <a:tcPr/>
                </a:tc>
                <a:extLst>
                  <a:ext uri="{0D108BD9-81ED-4DB2-BD59-A6C34878D82A}">
                    <a16:rowId xmlns:a16="http://schemas.microsoft.com/office/drawing/2014/main" val="10000"/>
                  </a:ext>
                </a:extLst>
              </a:tr>
              <a:tr h="464489">
                <a:tc>
                  <a:txBody>
                    <a:bodyPr/>
                    <a:lstStyle/>
                    <a:p>
                      <a:pPr algn="l" rtl="0"/>
                      <a:r>
                        <a:rPr lang="en-US" sz="2000" b="1" dirty="0" smtClean="0">
                          <a:solidFill>
                            <a:schemeClr val="tx2"/>
                          </a:solidFill>
                        </a:rPr>
                        <a:t>Directive</a:t>
                      </a:r>
                      <a:endParaRPr lang="en-US" sz="2000" b="1" dirty="0">
                        <a:solidFill>
                          <a:schemeClr val="tx2"/>
                        </a:solidFill>
                        <a:latin typeface="Calibri" pitchFamily="34" charset="0"/>
                        <a:cs typeface="Calibri" pitchFamily="34" charset="0"/>
                      </a:endParaRPr>
                    </a:p>
                  </a:txBody>
                  <a:tcPr/>
                </a:tc>
                <a:tc>
                  <a:txBody>
                    <a:bodyPr/>
                    <a:lstStyle/>
                    <a:p>
                      <a:pPr algn="l" rtl="0"/>
                      <a:r>
                        <a:rPr lang="en-US" sz="2000" dirty="0" smtClean="0">
                          <a:solidFill>
                            <a:schemeClr val="tx2"/>
                          </a:solidFill>
                          <a:latin typeface="Calibri" pitchFamily="34" charset="0"/>
                          <a:cs typeface="Calibri" pitchFamily="34" charset="0"/>
                        </a:rPr>
                        <a:t>Policy</a:t>
                      </a:r>
                      <a:endParaRPr lang="en-US" sz="2000" dirty="0">
                        <a:solidFill>
                          <a:schemeClr val="tx2"/>
                        </a:solidFill>
                        <a:latin typeface="Calibri" pitchFamily="34" charset="0"/>
                        <a:cs typeface="Calibri" pitchFamily="34" charset="0"/>
                      </a:endParaRPr>
                    </a:p>
                  </a:txBody>
                  <a:tcPr/>
                </a:tc>
                <a:tc>
                  <a:txBody>
                    <a:bodyPr/>
                    <a:lstStyle/>
                    <a:p>
                      <a:pPr algn="l" rtl="0"/>
                      <a:r>
                        <a:rPr lang="en-US" sz="2000" dirty="0" smtClean="0">
                          <a:solidFill>
                            <a:schemeClr val="tx2"/>
                          </a:solidFill>
                          <a:latin typeface="Calibri" pitchFamily="34" charset="0"/>
                          <a:cs typeface="Calibri" pitchFamily="34" charset="0"/>
                        </a:rPr>
                        <a:t>Warning/ instructive banner</a:t>
                      </a:r>
                      <a:endParaRPr lang="en-US" sz="2000" dirty="0">
                        <a:solidFill>
                          <a:schemeClr val="tx2"/>
                        </a:solidFill>
                        <a:latin typeface="Calibri" pitchFamily="34" charset="0"/>
                        <a:cs typeface="Calibri" pitchFamily="34" charset="0"/>
                      </a:endParaRPr>
                    </a:p>
                  </a:txBody>
                  <a:tcPr/>
                </a:tc>
                <a:tc>
                  <a:txBody>
                    <a:bodyPr/>
                    <a:lstStyle/>
                    <a:p>
                      <a:pPr algn="l" rtl="0"/>
                      <a:r>
                        <a:rPr lang="en-US" sz="2000" dirty="0" smtClean="0">
                          <a:solidFill>
                            <a:schemeClr val="tx2"/>
                          </a:solidFill>
                          <a:latin typeface="Calibri" pitchFamily="34" charset="0"/>
                          <a:cs typeface="Calibri" pitchFamily="34" charset="0"/>
                        </a:rPr>
                        <a:t>Security guard</a:t>
                      </a:r>
                      <a:endParaRPr lang="en-US" sz="2000" dirty="0">
                        <a:solidFill>
                          <a:schemeClr val="tx2"/>
                        </a:solidFill>
                        <a:latin typeface="Calibri" pitchFamily="34" charset="0"/>
                        <a:cs typeface="Calibri" pitchFamily="34" charset="0"/>
                      </a:endParaRPr>
                    </a:p>
                  </a:txBody>
                  <a:tcPr/>
                </a:tc>
                <a:extLst>
                  <a:ext uri="{0D108BD9-81ED-4DB2-BD59-A6C34878D82A}">
                    <a16:rowId xmlns:a16="http://schemas.microsoft.com/office/drawing/2014/main" val="10001"/>
                  </a:ext>
                </a:extLst>
              </a:tr>
              <a:tr h="464489">
                <a:tc>
                  <a:txBody>
                    <a:bodyPr/>
                    <a:lstStyle/>
                    <a:p>
                      <a:pPr algn="l" rtl="0"/>
                      <a:r>
                        <a:rPr lang="en-US" sz="2000" b="1" dirty="0" smtClean="0">
                          <a:solidFill>
                            <a:schemeClr val="tx2"/>
                          </a:solidFill>
                        </a:rPr>
                        <a:t>Deterrent</a:t>
                      </a:r>
                      <a:endParaRPr lang="en-US" sz="2000" b="1" dirty="0">
                        <a:solidFill>
                          <a:schemeClr val="tx2"/>
                        </a:solidFill>
                        <a:latin typeface="Calibri" pitchFamily="34" charset="0"/>
                        <a:cs typeface="Calibri" pitchFamily="34" charset="0"/>
                      </a:endParaRPr>
                    </a:p>
                  </a:txBody>
                  <a:tcPr/>
                </a:tc>
                <a:tc>
                  <a:txBody>
                    <a:bodyPr/>
                    <a:lstStyle/>
                    <a:p>
                      <a:pPr algn="l" rtl="0"/>
                      <a:r>
                        <a:rPr lang="en-US" sz="2000" dirty="0" smtClean="0">
                          <a:solidFill>
                            <a:schemeClr val="tx2"/>
                          </a:solidFill>
                          <a:latin typeface="Calibri" pitchFamily="34" charset="0"/>
                          <a:cs typeface="Calibri" pitchFamily="34" charset="0"/>
                        </a:rPr>
                        <a:t>Demotion</a:t>
                      </a:r>
                      <a:endParaRPr lang="en-US" sz="2000" dirty="0">
                        <a:solidFill>
                          <a:schemeClr val="tx2"/>
                        </a:solidFill>
                        <a:latin typeface="Calibri" pitchFamily="34" charset="0"/>
                        <a:cs typeface="Calibri" pitchFamily="34" charset="0"/>
                      </a:endParaRPr>
                    </a:p>
                  </a:txBody>
                  <a:tcPr/>
                </a:tc>
                <a:tc>
                  <a:txBody>
                    <a:bodyPr/>
                    <a:lstStyle/>
                    <a:p>
                      <a:pPr algn="l" rtl="0"/>
                      <a:r>
                        <a:rPr lang="en-US" sz="2000" dirty="0" smtClean="0">
                          <a:solidFill>
                            <a:schemeClr val="tx2"/>
                          </a:solidFill>
                          <a:latin typeface="Calibri" pitchFamily="34" charset="0"/>
                          <a:cs typeface="Calibri" pitchFamily="34" charset="0"/>
                        </a:rPr>
                        <a:t>Audit logs</a:t>
                      </a:r>
                      <a:endParaRPr lang="en-US" sz="2000" dirty="0">
                        <a:solidFill>
                          <a:schemeClr val="tx2"/>
                        </a:solidFill>
                        <a:latin typeface="Calibri" pitchFamily="34" charset="0"/>
                        <a:cs typeface="Calibri" pitchFamily="34" charset="0"/>
                      </a:endParaRPr>
                    </a:p>
                  </a:txBody>
                  <a:tcPr/>
                </a:tc>
                <a:tc>
                  <a:txBody>
                    <a:bodyPr/>
                    <a:lstStyle/>
                    <a:p>
                      <a:pPr algn="l" rtl="0"/>
                      <a:r>
                        <a:rPr lang="en-US" sz="2000" dirty="0" smtClean="0">
                          <a:solidFill>
                            <a:schemeClr val="tx2"/>
                          </a:solidFill>
                          <a:latin typeface="Calibri" pitchFamily="34" charset="0"/>
                          <a:cs typeface="Calibri" pitchFamily="34" charset="0"/>
                        </a:rPr>
                        <a:t>Security guard</a:t>
                      </a:r>
                      <a:endParaRPr lang="en-US" sz="2000" dirty="0">
                        <a:solidFill>
                          <a:schemeClr val="tx2"/>
                        </a:solidFill>
                        <a:latin typeface="Calibri" pitchFamily="34" charset="0"/>
                        <a:cs typeface="Calibri" pitchFamily="34" charset="0"/>
                      </a:endParaRPr>
                    </a:p>
                  </a:txBody>
                  <a:tcPr/>
                </a:tc>
                <a:extLst>
                  <a:ext uri="{0D108BD9-81ED-4DB2-BD59-A6C34878D82A}">
                    <a16:rowId xmlns:a16="http://schemas.microsoft.com/office/drawing/2014/main" val="10002"/>
                  </a:ext>
                </a:extLst>
              </a:tr>
              <a:tr h="464489">
                <a:tc>
                  <a:txBody>
                    <a:bodyPr/>
                    <a:lstStyle/>
                    <a:p>
                      <a:pPr algn="l" rtl="0"/>
                      <a:r>
                        <a:rPr lang="en-US" sz="2000" b="1" dirty="0" smtClean="0">
                          <a:solidFill>
                            <a:schemeClr val="tx2"/>
                          </a:solidFill>
                        </a:rPr>
                        <a:t>Preventive</a:t>
                      </a:r>
                      <a:endParaRPr lang="en-US" sz="2000" b="1" dirty="0">
                        <a:solidFill>
                          <a:schemeClr val="tx2"/>
                        </a:solidFill>
                        <a:latin typeface="Calibri" pitchFamily="34" charset="0"/>
                        <a:cs typeface="Calibri" pitchFamily="34" charset="0"/>
                      </a:endParaRPr>
                    </a:p>
                  </a:txBody>
                  <a:tcPr/>
                </a:tc>
                <a:tc>
                  <a:txBody>
                    <a:bodyPr/>
                    <a:lstStyle/>
                    <a:p>
                      <a:pPr algn="l" rtl="0"/>
                      <a:r>
                        <a:rPr lang="en-US" sz="2000" dirty="0" smtClean="0">
                          <a:solidFill>
                            <a:schemeClr val="tx2"/>
                          </a:solidFill>
                          <a:latin typeface="Calibri" pitchFamily="34" charset="0"/>
                          <a:cs typeface="Calibri" pitchFamily="34" charset="0"/>
                        </a:rPr>
                        <a:t>Information classification</a:t>
                      </a:r>
                      <a:endParaRPr lang="en-US" sz="2000" dirty="0">
                        <a:solidFill>
                          <a:schemeClr val="tx2"/>
                        </a:solidFill>
                        <a:latin typeface="Calibri" pitchFamily="34" charset="0"/>
                        <a:cs typeface="Calibri" pitchFamily="34" charset="0"/>
                      </a:endParaRPr>
                    </a:p>
                  </a:txBody>
                  <a:tcPr/>
                </a:tc>
                <a:tc>
                  <a:txBody>
                    <a:bodyPr/>
                    <a:lstStyle/>
                    <a:p>
                      <a:pPr algn="l" rtl="0"/>
                      <a:r>
                        <a:rPr lang="en-US" sz="2000" dirty="0" smtClean="0">
                          <a:solidFill>
                            <a:schemeClr val="tx2"/>
                          </a:solidFill>
                          <a:latin typeface="Calibri" pitchFamily="34" charset="0"/>
                          <a:cs typeface="Calibri" pitchFamily="34" charset="0"/>
                        </a:rPr>
                        <a:t>Encryption / access control</a:t>
                      </a:r>
                      <a:endParaRPr lang="en-US" sz="2000" dirty="0">
                        <a:solidFill>
                          <a:schemeClr val="tx2"/>
                        </a:solidFill>
                        <a:latin typeface="Calibri" pitchFamily="34" charset="0"/>
                        <a:cs typeface="Calibri" pitchFamily="34" charset="0"/>
                      </a:endParaRPr>
                    </a:p>
                  </a:txBody>
                  <a:tcPr/>
                </a:tc>
                <a:tc>
                  <a:txBody>
                    <a:bodyPr/>
                    <a:lstStyle/>
                    <a:p>
                      <a:pPr algn="l" rtl="0"/>
                      <a:r>
                        <a:rPr lang="en-US" sz="2000" dirty="0" smtClean="0">
                          <a:solidFill>
                            <a:schemeClr val="tx2"/>
                          </a:solidFill>
                          <a:latin typeface="Calibri" pitchFamily="34" charset="0"/>
                          <a:cs typeface="Calibri" pitchFamily="34" charset="0"/>
                        </a:rPr>
                        <a:t>Fences</a:t>
                      </a:r>
                      <a:endParaRPr lang="en-US" sz="2000" dirty="0">
                        <a:solidFill>
                          <a:schemeClr val="tx2"/>
                        </a:solidFill>
                        <a:latin typeface="Calibri" pitchFamily="34" charset="0"/>
                        <a:cs typeface="Calibri" pitchFamily="34" charset="0"/>
                      </a:endParaRPr>
                    </a:p>
                  </a:txBody>
                  <a:tcPr/>
                </a:tc>
                <a:extLst>
                  <a:ext uri="{0D108BD9-81ED-4DB2-BD59-A6C34878D82A}">
                    <a16:rowId xmlns:a16="http://schemas.microsoft.com/office/drawing/2014/main" val="10003"/>
                  </a:ext>
                </a:extLst>
              </a:tr>
              <a:tr h="464489">
                <a:tc>
                  <a:txBody>
                    <a:bodyPr/>
                    <a:lstStyle/>
                    <a:p>
                      <a:pPr algn="l" rtl="0"/>
                      <a:r>
                        <a:rPr lang="en-US" sz="2000" b="1" dirty="0" smtClean="0">
                          <a:solidFill>
                            <a:schemeClr val="tx2"/>
                          </a:solidFill>
                        </a:rPr>
                        <a:t>Detective</a:t>
                      </a:r>
                      <a:endParaRPr lang="en-US" sz="2000" b="1" dirty="0">
                        <a:solidFill>
                          <a:schemeClr val="tx2"/>
                        </a:solidFill>
                        <a:latin typeface="Calibri" pitchFamily="34" charset="0"/>
                        <a:cs typeface="Calibri" pitchFamily="34" charset="0"/>
                      </a:endParaRPr>
                    </a:p>
                  </a:txBody>
                  <a:tcPr/>
                </a:tc>
                <a:tc>
                  <a:txBody>
                    <a:bodyPr/>
                    <a:lstStyle/>
                    <a:p>
                      <a:pPr algn="l" rtl="0"/>
                      <a:r>
                        <a:rPr lang="en-US" sz="2000" dirty="0" smtClean="0">
                          <a:solidFill>
                            <a:schemeClr val="tx2"/>
                          </a:solidFill>
                          <a:latin typeface="Calibri" pitchFamily="34" charset="0"/>
                          <a:cs typeface="Calibri" pitchFamily="34" charset="0"/>
                        </a:rPr>
                        <a:t>Investigation</a:t>
                      </a:r>
                      <a:endParaRPr lang="en-US" sz="2000" dirty="0">
                        <a:solidFill>
                          <a:schemeClr val="tx2"/>
                        </a:solidFill>
                        <a:latin typeface="Calibri" pitchFamily="34" charset="0"/>
                        <a:cs typeface="Calibri" pitchFamily="34" charset="0"/>
                      </a:endParaRPr>
                    </a:p>
                  </a:txBody>
                  <a:tcPr/>
                </a:tc>
                <a:tc>
                  <a:txBody>
                    <a:bodyPr/>
                    <a:lstStyle/>
                    <a:p>
                      <a:pPr algn="l" rtl="0"/>
                      <a:r>
                        <a:rPr lang="en-US" sz="2000" dirty="0" smtClean="0">
                          <a:solidFill>
                            <a:schemeClr val="tx2"/>
                          </a:solidFill>
                          <a:latin typeface="Calibri" pitchFamily="34" charset="0"/>
                          <a:cs typeface="Calibri" pitchFamily="34" charset="0"/>
                        </a:rPr>
                        <a:t>IDS</a:t>
                      </a:r>
                      <a:endParaRPr lang="en-US" sz="2000" dirty="0">
                        <a:solidFill>
                          <a:schemeClr val="tx2"/>
                        </a:solidFill>
                        <a:latin typeface="Calibri" pitchFamily="34" charset="0"/>
                        <a:cs typeface="Calibri" pitchFamily="34" charset="0"/>
                      </a:endParaRPr>
                    </a:p>
                  </a:txBody>
                  <a:tcPr/>
                </a:tc>
                <a:tc>
                  <a:txBody>
                    <a:bodyPr/>
                    <a:lstStyle/>
                    <a:p>
                      <a:pPr algn="l" rtl="0"/>
                      <a:r>
                        <a:rPr lang="en-US" sz="2000" dirty="0" smtClean="0">
                          <a:solidFill>
                            <a:schemeClr val="tx2"/>
                          </a:solidFill>
                          <a:latin typeface="Calibri" pitchFamily="34" charset="0"/>
                          <a:cs typeface="Calibri" pitchFamily="34" charset="0"/>
                        </a:rPr>
                        <a:t>Motion detectors</a:t>
                      </a:r>
                      <a:endParaRPr lang="en-US" sz="2000" dirty="0">
                        <a:solidFill>
                          <a:schemeClr val="tx2"/>
                        </a:solidFill>
                        <a:latin typeface="Calibri" pitchFamily="34" charset="0"/>
                        <a:cs typeface="Calibri" pitchFamily="34" charset="0"/>
                      </a:endParaRPr>
                    </a:p>
                  </a:txBody>
                  <a:tcPr/>
                </a:tc>
                <a:extLst>
                  <a:ext uri="{0D108BD9-81ED-4DB2-BD59-A6C34878D82A}">
                    <a16:rowId xmlns:a16="http://schemas.microsoft.com/office/drawing/2014/main" val="10004"/>
                  </a:ext>
                </a:extLst>
              </a:tr>
              <a:tr h="464489">
                <a:tc>
                  <a:txBody>
                    <a:bodyPr/>
                    <a:lstStyle/>
                    <a:p>
                      <a:pPr algn="l" rtl="0"/>
                      <a:r>
                        <a:rPr lang="en-US" sz="2000" b="1" dirty="0" smtClean="0">
                          <a:solidFill>
                            <a:schemeClr val="tx2"/>
                          </a:solidFill>
                        </a:rPr>
                        <a:t>Corrective</a:t>
                      </a:r>
                      <a:endParaRPr lang="en-US" sz="2000" b="1" dirty="0">
                        <a:solidFill>
                          <a:schemeClr val="tx2"/>
                        </a:solidFill>
                        <a:latin typeface="Calibri" pitchFamily="34" charset="0"/>
                        <a:cs typeface="Calibri" pitchFamily="34" charset="0"/>
                      </a:endParaRPr>
                    </a:p>
                  </a:txBody>
                  <a:tcPr/>
                </a:tc>
                <a:tc>
                  <a:txBody>
                    <a:bodyPr/>
                    <a:lstStyle/>
                    <a:p>
                      <a:pPr algn="l" rtl="0"/>
                      <a:r>
                        <a:rPr lang="en-US" sz="2000" dirty="0" smtClean="0">
                          <a:solidFill>
                            <a:schemeClr val="tx2"/>
                          </a:solidFill>
                          <a:latin typeface="Calibri" pitchFamily="34" charset="0"/>
                          <a:cs typeface="Calibri" pitchFamily="34" charset="0"/>
                        </a:rPr>
                        <a:t>Termination</a:t>
                      </a:r>
                      <a:endParaRPr lang="en-US" sz="2000" dirty="0">
                        <a:solidFill>
                          <a:schemeClr val="tx2"/>
                        </a:solidFill>
                        <a:latin typeface="Calibri" pitchFamily="34" charset="0"/>
                        <a:cs typeface="Calibri" pitchFamily="34" charset="0"/>
                      </a:endParaRPr>
                    </a:p>
                  </a:txBody>
                  <a:tcPr/>
                </a:tc>
                <a:tc>
                  <a:txBody>
                    <a:bodyPr/>
                    <a:lstStyle/>
                    <a:p>
                      <a:pPr algn="l" rtl="0"/>
                      <a:r>
                        <a:rPr lang="en-US" sz="2000" dirty="0" smtClean="0">
                          <a:solidFill>
                            <a:schemeClr val="tx2"/>
                          </a:solidFill>
                          <a:latin typeface="Calibri" pitchFamily="34" charset="0"/>
                          <a:cs typeface="Calibri" pitchFamily="34" charset="0"/>
                        </a:rPr>
                        <a:t>Anti-virus</a:t>
                      </a:r>
                      <a:endParaRPr lang="en-US" sz="2000" dirty="0">
                        <a:solidFill>
                          <a:schemeClr val="tx2"/>
                        </a:solidFill>
                        <a:latin typeface="Calibri" pitchFamily="34" charset="0"/>
                        <a:cs typeface="Calibri" pitchFamily="34" charset="0"/>
                      </a:endParaRPr>
                    </a:p>
                  </a:txBody>
                  <a:tcPr/>
                </a:tc>
                <a:tc>
                  <a:txBody>
                    <a:bodyPr/>
                    <a:lstStyle/>
                    <a:p>
                      <a:pPr algn="l" rtl="0"/>
                      <a:r>
                        <a:rPr lang="en-US" sz="2000" dirty="0" smtClean="0">
                          <a:solidFill>
                            <a:schemeClr val="tx2"/>
                          </a:solidFill>
                          <a:latin typeface="Calibri" pitchFamily="34" charset="0"/>
                          <a:cs typeface="Calibri" pitchFamily="34" charset="0"/>
                        </a:rPr>
                        <a:t>Fire extinguisher</a:t>
                      </a:r>
                      <a:endParaRPr lang="en-US" sz="2000" dirty="0">
                        <a:solidFill>
                          <a:schemeClr val="tx2"/>
                        </a:solidFill>
                        <a:latin typeface="Calibri" pitchFamily="34" charset="0"/>
                        <a:cs typeface="Calibri" pitchFamily="34" charset="0"/>
                      </a:endParaRPr>
                    </a:p>
                  </a:txBody>
                  <a:tcPr/>
                </a:tc>
                <a:extLst>
                  <a:ext uri="{0D108BD9-81ED-4DB2-BD59-A6C34878D82A}">
                    <a16:rowId xmlns:a16="http://schemas.microsoft.com/office/drawing/2014/main" val="10005"/>
                  </a:ext>
                </a:extLst>
              </a:tr>
              <a:tr h="464489">
                <a:tc>
                  <a:txBody>
                    <a:bodyPr/>
                    <a:lstStyle/>
                    <a:p>
                      <a:pPr algn="l" rtl="0"/>
                      <a:r>
                        <a:rPr lang="en-US" sz="2000" b="1" dirty="0" smtClean="0">
                          <a:solidFill>
                            <a:schemeClr val="tx2"/>
                          </a:solidFill>
                        </a:rPr>
                        <a:t>Recovery</a:t>
                      </a:r>
                      <a:endParaRPr lang="en-US" sz="2000" b="1" dirty="0">
                        <a:solidFill>
                          <a:schemeClr val="tx2"/>
                        </a:solidFill>
                        <a:latin typeface="Calibri" pitchFamily="34" charset="0"/>
                        <a:cs typeface="Calibri" pitchFamily="34" charset="0"/>
                      </a:endParaRPr>
                    </a:p>
                  </a:txBody>
                  <a:tcPr/>
                </a:tc>
                <a:tc>
                  <a:txBody>
                    <a:bodyPr/>
                    <a:lstStyle/>
                    <a:p>
                      <a:pPr algn="l" rtl="0"/>
                      <a:r>
                        <a:rPr lang="en-US" sz="2000" dirty="0" smtClean="0">
                          <a:solidFill>
                            <a:schemeClr val="tx2"/>
                          </a:solidFill>
                          <a:latin typeface="Calibri" pitchFamily="34" charset="0"/>
                          <a:cs typeface="Calibri" pitchFamily="34" charset="0"/>
                        </a:rPr>
                        <a:t>DRP</a:t>
                      </a:r>
                      <a:endParaRPr lang="en-US" sz="2000" dirty="0">
                        <a:solidFill>
                          <a:schemeClr val="tx2"/>
                        </a:solidFill>
                        <a:latin typeface="Calibri" pitchFamily="34" charset="0"/>
                        <a:cs typeface="Calibri" pitchFamily="34" charset="0"/>
                      </a:endParaRPr>
                    </a:p>
                  </a:txBody>
                  <a:tcPr/>
                </a:tc>
                <a:tc>
                  <a:txBody>
                    <a:bodyPr/>
                    <a:lstStyle/>
                    <a:p>
                      <a:pPr algn="l" rtl="0"/>
                      <a:r>
                        <a:rPr lang="en-US" sz="2000" dirty="0" smtClean="0">
                          <a:solidFill>
                            <a:schemeClr val="tx2"/>
                          </a:solidFill>
                          <a:latin typeface="Calibri" pitchFamily="34" charset="0"/>
                          <a:cs typeface="Calibri" pitchFamily="34" charset="0"/>
                        </a:rPr>
                        <a:t>Backups</a:t>
                      </a:r>
                      <a:endParaRPr lang="en-US" sz="2000" dirty="0">
                        <a:solidFill>
                          <a:schemeClr val="tx2"/>
                        </a:solidFill>
                        <a:latin typeface="Calibri" pitchFamily="34" charset="0"/>
                        <a:cs typeface="Calibri" pitchFamily="34" charset="0"/>
                      </a:endParaRPr>
                    </a:p>
                  </a:txBody>
                  <a:tcPr/>
                </a:tc>
                <a:tc>
                  <a:txBody>
                    <a:bodyPr/>
                    <a:lstStyle/>
                    <a:p>
                      <a:pPr algn="l" rtl="0"/>
                      <a:r>
                        <a:rPr lang="en-US" sz="2000" dirty="0" smtClean="0">
                          <a:solidFill>
                            <a:schemeClr val="tx2"/>
                          </a:solidFill>
                          <a:latin typeface="Calibri" pitchFamily="34" charset="0"/>
                          <a:cs typeface="Calibri" pitchFamily="34" charset="0"/>
                        </a:rPr>
                        <a:t>Rebuild</a:t>
                      </a:r>
                      <a:endParaRPr lang="en-US" sz="2000" dirty="0">
                        <a:solidFill>
                          <a:schemeClr val="tx2"/>
                        </a:solidFill>
                        <a:latin typeface="Calibri" pitchFamily="34" charset="0"/>
                        <a:cs typeface="Calibri" pitchFamily="34" charset="0"/>
                      </a:endParaRPr>
                    </a:p>
                  </a:txBody>
                  <a:tcPr/>
                </a:tc>
                <a:extLst>
                  <a:ext uri="{0D108BD9-81ED-4DB2-BD59-A6C34878D82A}">
                    <a16:rowId xmlns:a16="http://schemas.microsoft.com/office/drawing/2014/main" val="10006"/>
                  </a:ext>
                </a:extLst>
              </a:tr>
              <a:tr h="464489">
                <a:tc>
                  <a:txBody>
                    <a:bodyPr/>
                    <a:lstStyle/>
                    <a:p>
                      <a:pPr algn="l" rtl="0"/>
                      <a:r>
                        <a:rPr lang="en-US" sz="2000" b="1" dirty="0" smtClean="0">
                          <a:solidFill>
                            <a:schemeClr val="tx2"/>
                          </a:solidFill>
                        </a:rPr>
                        <a:t>Compensating</a:t>
                      </a:r>
                      <a:endParaRPr lang="en-US" sz="2000" b="1" dirty="0">
                        <a:solidFill>
                          <a:schemeClr val="tx2"/>
                        </a:solidFill>
                        <a:latin typeface="Calibri" pitchFamily="34" charset="0"/>
                        <a:cs typeface="Calibri" pitchFamily="34" charset="0"/>
                      </a:endParaRPr>
                    </a:p>
                  </a:txBody>
                  <a:tcPr/>
                </a:tc>
                <a:tc>
                  <a:txBody>
                    <a:bodyPr/>
                    <a:lstStyle/>
                    <a:p>
                      <a:pPr algn="l" rtl="0"/>
                      <a:r>
                        <a:rPr lang="en-US" sz="2000" dirty="0" smtClean="0">
                          <a:solidFill>
                            <a:schemeClr val="tx2"/>
                          </a:solidFill>
                          <a:latin typeface="Calibri" pitchFamily="34" charset="0"/>
                          <a:cs typeface="Calibri" pitchFamily="34" charset="0"/>
                        </a:rPr>
                        <a:t>Supervision</a:t>
                      </a:r>
                      <a:endParaRPr lang="en-US" sz="2000" dirty="0">
                        <a:solidFill>
                          <a:schemeClr val="tx2"/>
                        </a:solidFill>
                        <a:latin typeface="Calibri" pitchFamily="34" charset="0"/>
                        <a:cs typeface="Calibri" pitchFamily="34" charset="0"/>
                      </a:endParaRPr>
                    </a:p>
                  </a:txBody>
                  <a:tcPr/>
                </a:tc>
                <a:tc>
                  <a:txBody>
                    <a:bodyPr/>
                    <a:lstStyle/>
                    <a:p>
                      <a:pPr algn="l" rtl="0"/>
                      <a:r>
                        <a:rPr lang="en-US" sz="2000" smtClean="0">
                          <a:solidFill>
                            <a:schemeClr val="tx2"/>
                          </a:solidFill>
                          <a:latin typeface="Calibri" pitchFamily="34" charset="0"/>
                          <a:cs typeface="Calibri" pitchFamily="34" charset="0"/>
                        </a:rPr>
                        <a:t>Keystroke dynamic</a:t>
                      </a:r>
                      <a:endParaRPr lang="en-US" sz="2000" dirty="0">
                        <a:solidFill>
                          <a:schemeClr val="tx2"/>
                        </a:solidFill>
                        <a:latin typeface="Calibri" pitchFamily="34" charset="0"/>
                        <a:cs typeface="Calibri" pitchFamily="34" charset="0"/>
                      </a:endParaRPr>
                    </a:p>
                  </a:txBody>
                  <a:tcPr/>
                </a:tc>
                <a:tc>
                  <a:txBody>
                    <a:bodyPr/>
                    <a:lstStyle/>
                    <a:p>
                      <a:pPr algn="l" rtl="0"/>
                      <a:r>
                        <a:rPr lang="en-US" sz="2000" dirty="0" smtClean="0">
                          <a:solidFill>
                            <a:schemeClr val="tx2"/>
                          </a:solidFill>
                          <a:latin typeface="Calibri" pitchFamily="34" charset="0"/>
                          <a:cs typeface="Calibri" pitchFamily="34" charset="0"/>
                        </a:rPr>
                        <a:t>Layered</a:t>
                      </a:r>
                      <a:r>
                        <a:rPr lang="en-US" sz="2000" baseline="0" dirty="0" smtClean="0">
                          <a:solidFill>
                            <a:schemeClr val="tx2"/>
                          </a:solidFill>
                          <a:latin typeface="Calibri" pitchFamily="34" charset="0"/>
                          <a:cs typeface="Calibri" pitchFamily="34" charset="0"/>
                        </a:rPr>
                        <a:t> fences</a:t>
                      </a:r>
                      <a:endParaRPr lang="en-US" sz="2000" dirty="0">
                        <a:solidFill>
                          <a:schemeClr val="tx2"/>
                        </a:solidFill>
                        <a:latin typeface="Calibri" pitchFamily="34" charset="0"/>
                        <a:cs typeface="Calibri" pitchFamily="34" charset="0"/>
                      </a:endParaRPr>
                    </a:p>
                  </a:txBody>
                  <a:tcPr/>
                </a:tc>
                <a:extLst>
                  <a:ext uri="{0D108BD9-81ED-4DB2-BD59-A6C34878D82A}">
                    <a16:rowId xmlns:a16="http://schemas.microsoft.com/office/drawing/2014/main" val="10007"/>
                  </a:ext>
                </a:extLst>
              </a:tr>
            </a:tbl>
          </a:graphicData>
        </a:graphic>
      </p:graphicFrame>
      <p:sp>
        <p:nvSpPr>
          <p:cNvPr id="5" name="Slide Number Placeholder 4"/>
          <p:cNvSpPr>
            <a:spLocks noGrp="1"/>
          </p:cNvSpPr>
          <p:nvPr>
            <p:ph type="sldNum" sz="quarter" idx="12"/>
          </p:nvPr>
        </p:nvSpPr>
        <p:spPr/>
        <p:txBody>
          <a:bodyPr/>
          <a:lstStyle/>
          <a:p>
            <a:fld id="{1BBD5A3D-CB00-4B7C-BC78-5711AC3203AE}" type="slidenum">
              <a:rPr lang="en-US" smtClean="0"/>
              <a:pPr/>
              <a:t>106</a:t>
            </a:fld>
            <a:endParaRPr lang="en-US"/>
          </a:p>
        </p:txBody>
      </p:sp>
    </p:spTree>
    <p:extLst>
      <p:ext uri="{BB962C8B-B14F-4D97-AF65-F5344CB8AC3E}">
        <p14:creationId xmlns:p14="http://schemas.microsoft.com/office/powerpoint/2010/main" val="2234083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Security services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Authentication</a:t>
            </a:r>
          </a:p>
          <a:p>
            <a:pPr lvl="1"/>
            <a:r>
              <a:rPr lang="en-US" dirty="0" smtClean="0"/>
              <a:t>assuring that a communication is from the source that it claims to be from</a:t>
            </a:r>
          </a:p>
          <a:p>
            <a:pPr lvl="1"/>
            <a:r>
              <a:rPr lang="en-US" dirty="0" smtClean="0"/>
              <a:t>must assure that the connection is not interfered with by a third party masquerading as one of the two legitimate parties</a:t>
            </a:r>
          </a:p>
          <a:p>
            <a:pPr lvl="1"/>
            <a:r>
              <a:rPr lang="en-US" dirty="0" smtClean="0"/>
              <a:t>Data origin authentication</a:t>
            </a:r>
          </a:p>
          <a:p>
            <a:endParaRPr lang="en-US" dirty="0" smtClean="0"/>
          </a:p>
          <a:p>
            <a:r>
              <a:rPr lang="en-US" dirty="0" smtClean="0"/>
              <a:t>Access </a:t>
            </a:r>
            <a:r>
              <a:rPr lang="en-US" dirty="0"/>
              <a:t>control</a:t>
            </a:r>
          </a:p>
          <a:p>
            <a:pPr lvl="1"/>
            <a:r>
              <a:rPr lang="en-US" dirty="0"/>
              <a:t>the ability to limit and control the access to host systems and applications via communications </a:t>
            </a:r>
            <a:r>
              <a:rPr lang="en-US" dirty="0" smtClean="0"/>
              <a:t>links</a:t>
            </a:r>
            <a:endParaRPr lang="en-US" dirty="0"/>
          </a:p>
        </p:txBody>
      </p:sp>
      <p:sp>
        <p:nvSpPr>
          <p:cNvPr id="4" name="Slide Number Placeholder 3"/>
          <p:cNvSpPr>
            <a:spLocks noGrp="1"/>
          </p:cNvSpPr>
          <p:nvPr>
            <p:ph type="sldNum" sz="quarter" idx="12"/>
          </p:nvPr>
        </p:nvSpPr>
        <p:spPr/>
        <p:txBody>
          <a:bodyPr/>
          <a:lstStyle/>
          <a:p>
            <a:fld id="{DAF22AC9-109E-4E4D-92F9-530E51D9A3A2}" type="slidenum">
              <a:rPr lang="he-IL" smtClean="0"/>
              <a:t>107</a:t>
            </a:fld>
            <a:endParaRPr lang="he-IL"/>
          </a:p>
        </p:txBody>
      </p:sp>
    </p:spTree>
    <p:extLst>
      <p:ext uri="{BB962C8B-B14F-4D97-AF65-F5344CB8AC3E}">
        <p14:creationId xmlns:p14="http://schemas.microsoft.com/office/powerpoint/2010/main" val="85669072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Security services</a:t>
            </a:r>
            <a:endParaRPr lang="en-US" dirty="0"/>
          </a:p>
        </p:txBody>
      </p:sp>
      <p:sp>
        <p:nvSpPr>
          <p:cNvPr id="3" name="Content Placeholder 2"/>
          <p:cNvSpPr>
            <a:spLocks noGrp="1"/>
          </p:cNvSpPr>
          <p:nvPr>
            <p:ph idx="1"/>
          </p:nvPr>
        </p:nvSpPr>
        <p:spPr/>
        <p:txBody>
          <a:bodyPr>
            <a:normAutofit/>
          </a:bodyPr>
          <a:lstStyle/>
          <a:p>
            <a:r>
              <a:rPr lang="en-US" dirty="0" smtClean="0"/>
              <a:t>Nonrepudiation</a:t>
            </a:r>
          </a:p>
          <a:p>
            <a:pPr lvl="1"/>
            <a:r>
              <a:rPr lang="en-US" dirty="0" smtClean="0"/>
              <a:t>prevents either sender or receiver from denying a transmitted message</a:t>
            </a:r>
          </a:p>
          <a:p>
            <a:pPr lvl="1"/>
            <a:r>
              <a:rPr lang="en-US" dirty="0" smtClean="0"/>
              <a:t>receiver can prove that the alleged sender in fact sent the message</a:t>
            </a:r>
          </a:p>
          <a:p>
            <a:pPr lvl="1"/>
            <a:r>
              <a:rPr lang="en-US" dirty="0" smtClean="0"/>
              <a:t>the sender can prove that the alleged receiver in fact received the message</a:t>
            </a:r>
          </a:p>
        </p:txBody>
      </p:sp>
      <p:sp>
        <p:nvSpPr>
          <p:cNvPr id="4" name="Slide Number Placeholder 3"/>
          <p:cNvSpPr>
            <a:spLocks noGrp="1"/>
          </p:cNvSpPr>
          <p:nvPr>
            <p:ph type="sldNum" sz="quarter" idx="12"/>
          </p:nvPr>
        </p:nvSpPr>
        <p:spPr/>
        <p:txBody>
          <a:bodyPr/>
          <a:lstStyle/>
          <a:p>
            <a:fld id="{DAF22AC9-109E-4E4D-92F9-530E51D9A3A2}" type="slidenum">
              <a:rPr lang="he-IL" smtClean="0"/>
              <a:t>108</a:t>
            </a:fld>
            <a:endParaRPr lang="he-IL"/>
          </a:p>
        </p:txBody>
      </p:sp>
    </p:spTree>
    <p:extLst>
      <p:ext uri="{BB962C8B-B14F-4D97-AF65-F5344CB8AC3E}">
        <p14:creationId xmlns:p14="http://schemas.microsoft.com/office/powerpoint/2010/main" val="281607138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Security services</a:t>
            </a:r>
            <a:endParaRPr lang="en-US" dirty="0"/>
          </a:p>
        </p:txBody>
      </p:sp>
      <p:sp>
        <p:nvSpPr>
          <p:cNvPr id="3" name="Content Placeholder 2"/>
          <p:cNvSpPr>
            <a:spLocks noGrp="1"/>
          </p:cNvSpPr>
          <p:nvPr>
            <p:ph idx="1"/>
          </p:nvPr>
        </p:nvSpPr>
        <p:spPr/>
        <p:txBody>
          <a:bodyPr>
            <a:normAutofit/>
          </a:bodyPr>
          <a:lstStyle/>
          <a:p>
            <a:r>
              <a:rPr lang="en-US" dirty="0" smtClean="0"/>
              <a:t>Data confidentiality</a:t>
            </a:r>
          </a:p>
          <a:p>
            <a:pPr lvl="1"/>
            <a:r>
              <a:rPr lang="en-US" dirty="0" smtClean="0"/>
              <a:t>the protection of transmitted data from passive attacks</a:t>
            </a:r>
          </a:p>
          <a:p>
            <a:pPr lvl="1"/>
            <a:r>
              <a:rPr lang="en-US" dirty="0" smtClean="0"/>
              <a:t>protects the traffic flow from analysis</a:t>
            </a:r>
          </a:p>
          <a:p>
            <a:pPr lvl="1"/>
            <a:r>
              <a:rPr lang="en-US" dirty="0" smtClean="0"/>
              <a:t>this requires that an attacker not be able to observe the source and destination, frequency, length, or other characteristics of the traffic on a communications facility</a:t>
            </a:r>
          </a:p>
        </p:txBody>
      </p:sp>
      <p:sp>
        <p:nvSpPr>
          <p:cNvPr id="4" name="Slide Number Placeholder 3"/>
          <p:cNvSpPr>
            <a:spLocks noGrp="1"/>
          </p:cNvSpPr>
          <p:nvPr>
            <p:ph type="sldNum" sz="quarter" idx="12"/>
          </p:nvPr>
        </p:nvSpPr>
        <p:spPr/>
        <p:txBody>
          <a:bodyPr/>
          <a:lstStyle/>
          <a:p>
            <a:fld id="{DAF22AC9-109E-4E4D-92F9-530E51D9A3A2}" type="slidenum">
              <a:rPr lang="he-IL" smtClean="0"/>
              <a:t>109</a:t>
            </a:fld>
            <a:endParaRPr lang="he-IL"/>
          </a:p>
        </p:txBody>
      </p:sp>
    </p:spTree>
    <p:extLst>
      <p:ext uri="{BB962C8B-B14F-4D97-AF65-F5344CB8AC3E}">
        <p14:creationId xmlns:p14="http://schemas.microsoft.com/office/powerpoint/2010/main" val="31815109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Everything is connected…</a:t>
            </a:r>
            <a:endParaRPr lang="en-US" dirty="0"/>
          </a:p>
        </p:txBody>
      </p:sp>
      <p:sp>
        <p:nvSpPr>
          <p:cNvPr id="2" name="Slide Number Placeholder 1"/>
          <p:cNvSpPr>
            <a:spLocks noGrp="1"/>
          </p:cNvSpPr>
          <p:nvPr>
            <p:ph type="sldNum" sz="quarter" idx="12"/>
          </p:nvPr>
        </p:nvSpPr>
        <p:spPr/>
        <p:txBody>
          <a:bodyPr/>
          <a:lstStyle/>
          <a:p>
            <a:fld id="{1BBD5A3D-CB00-4B7C-BC78-5711AC3203AE}" type="slidenum">
              <a:rPr lang="en-US" smtClean="0"/>
              <a:pPr/>
              <a:t>11</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164" y="1348752"/>
            <a:ext cx="7065672" cy="5117660"/>
          </a:xfrm>
          <a:prstGeom prst="rect">
            <a:avLst/>
          </a:prstGeom>
        </p:spPr>
      </p:pic>
    </p:spTree>
    <p:extLst>
      <p:ext uri="{BB962C8B-B14F-4D97-AF65-F5344CB8AC3E}">
        <p14:creationId xmlns:p14="http://schemas.microsoft.com/office/powerpoint/2010/main" val="3185490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Security services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Data Integrity</a:t>
            </a:r>
          </a:p>
          <a:p>
            <a:pPr lvl="1"/>
            <a:r>
              <a:rPr lang="en-US" dirty="0" smtClean="0"/>
              <a:t>can apply to a stream of messages, a single message, or selected fields within a message</a:t>
            </a:r>
          </a:p>
          <a:p>
            <a:pPr lvl="1"/>
            <a:r>
              <a:rPr lang="en-US" dirty="0" smtClean="0"/>
              <a:t>protection against message modification only</a:t>
            </a:r>
          </a:p>
          <a:p>
            <a:pPr lvl="1"/>
            <a:r>
              <a:rPr lang="en-US" dirty="0" smtClean="0"/>
              <a:t>assures that messages are received as sent, with no duplication, insertion modification, reordering, or replays</a:t>
            </a:r>
          </a:p>
          <a:p>
            <a:pPr lvl="1"/>
            <a:r>
              <a:rPr lang="en-US" dirty="0" smtClean="0"/>
              <a:t>destruction of data is also covered under this service</a:t>
            </a:r>
          </a:p>
          <a:p>
            <a:r>
              <a:rPr lang="en-US" dirty="0"/>
              <a:t>Availability</a:t>
            </a:r>
          </a:p>
          <a:p>
            <a:pPr lvl="1"/>
            <a:r>
              <a:rPr lang="en-US" dirty="0"/>
              <a:t>a service that protects a system to ensure its </a:t>
            </a:r>
            <a:r>
              <a:rPr lang="en-US" dirty="0" smtClean="0"/>
              <a:t>availability</a:t>
            </a:r>
            <a:endParaRPr lang="en-US" dirty="0"/>
          </a:p>
        </p:txBody>
      </p:sp>
      <p:sp>
        <p:nvSpPr>
          <p:cNvPr id="4" name="Slide Number Placeholder 3"/>
          <p:cNvSpPr>
            <a:spLocks noGrp="1"/>
          </p:cNvSpPr>
          <p:nvPr>
            <p:ph type="sldNum" sz="quarter" idx="12"/>
          </p:nvPr>
        </p:nvSpPr>
        <p:spPr/>
        <p:txBody>
          <a:bodyPr/>
          <a:lstStyle/>
          <a:p>
            <a:fld id="{DAF22AC9-109E-4E4D-92F9-530E51D9A3A2}" type="slidenum">
              <a:rPr lang="he-IL" smtClean="0"/>
              <a:t>110</a:t>
            </a:fld>
            <a:endParaRPr lang="he-IL"/>
          </a:p>
        </p:txBody>
      </p:sp>
    </p:spTree>
    <p:extLst>
      <p:ext uri="{BB962C8B-B14F-4D97-AF65-F5344CB8AC3E}">
        <p14:creationId xmlns:p14="http://schemas.microsoft.com/office/powerpoint/2010/main" val="178283978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Assurance and Evaluation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assurance</a:t>
            </a:r>
          </a:p>
          <a:p>
            <a:pPr lvl="1"/>
            <a:r>
              <a:rPr lang="en-US" dirty="0" smtClean="0"/>
              <a:t>the degree of confidence one has that the security measures work as intended to protect the system and the information it processes</a:t>
            </a:r>
          </a:p>
          <a:p>
            <a:pPr lvl="1"/>
            <a:r>
              <a:rPr lang="en-US" dirty="0" smtClean="0"/>
              <a:t>encompasses both system design and system implementation</a:t>
            </a:r>
          </a:p>
          <a:p>
            <a:r>
              <a:rPr lang="en-US" dirty="0" smtClean="0"/>
              <a:t>evaluation</a:t>
            </a:r>
          </a:p>
          <a:p>
            <a:pPr lvl="1"/>
            <a:r>
              <a:rPr lang="en-US" dirty="0" smtClean="0"/>
              <a:t>process of examining a computer product or system with respect to certain criteria</a:t>
            </a:r>
          </a:p>
          <a:p>
            <a:pPr lvl="1"/>
            <a:r>
              <a:rPr lang="en-US" dirty="0" smtClean="0"/>
              <a:t>involves testing and formal analytic or mathematical techniques</a:t>
            </a:r>
          </a:p>
        </p:txBody>
      </p:sp>
      <p:sp>
        <p:nvSpPr>
          <p:cNvPr id="4" name="Slide Number Placeholder 3"/>
          <p:cNvSpPr>
            <a:spLocks noGrp="1"/>
          </p:cNvSpPr>
          <p:nvPr>
            <p:ph type="sldNum" sz="quarter" idx="12"/>
          </p:nvPr>
        </p:nvSpPr>
        <p:spPr/>
        <p:txBody>
          <a:bodyPr/>
          <a:lstStyle/>
          <a:p>
            <a:fld id="{DAF22AC9-109E-4E4D-92F9-530E51D9A3A2}" type="slidenum">
              <a:rPr lang="he-IL" smtClean="0"/>
              <a:t>111</a:t>
            </a:fld>
            <a:endParaRPr lang="he-IL"/>
          </a:p>
        </p:txBody>
      </p:sp>
    </p:spTree>
    <p:extLst>
      <p:ext uri="{BB962C8B-B14F-4D97-AF65-F5344CB8AC3E}">
        <p14:creationId xmlns:p14="http://schemas.microsoft.com/office/powerpoint/2010/main" val="25587448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3"/>
          <p:cNvSpPr>
            <a:spLocks noGrp="1"/>
          </p:cNvSpPr>
          <p:nvPr>
            <p:ph type="title"/>
          </p:nvPr>
        </p:nvSpPr>
        <p:spPr/>
        <p:txBody>
          <a:bodyPr/>
          <a:lstStyle/>
          <a:p>
            <a:pPr>
              <a:defRPr/>
            </a:pPr>
            <a:r>
              <a:rPr lang="en-US" dirty="0" smtClean="0"/>
              <a:t>Social engineering</a:t>
            </a:r>
            <a:endParaRPr lang="en-US" dirty="0" smtClean="0">
              <a:solidFill>
                <a:schemeClr val="bg1">
                  <a:lumMod val="50000"/>
                </a:schemeClr>
              </a:solidFill>
            </a:endParaRPr>
          </a:p>
        </p:txBody>
      </p:sp>
      <p:sp>
        <p:nvSpPr>
          <p:cNvPr id="35843" name="Content Placeholder 4"/>
          <p:cNvSpPr>
            <a:spLocks noGrp="1"/>
          </p:cNvSpPr>
          <p:nvPr>
            <p:ph idx="1"/>
          </p:nvPr>
        </p:nvSpPr>
        <p:spPr/>
        <p:txBody>
          <a:bodyPr>
            <a:noAutofit/>
          </a:bodyPr>
          <a:lstStyle/>
          <a:p>
            <a:pPr>
              <a:defRPr/>
            </a:pPr>
            <a:r>
              <a:rPr lang="en-US" sz="2800" dirty="0" smtClean="0"/>
              <a:t>Human are usually the weakest link in the security chain</a:t>
            </a:r>
          </a:p>
          <a:p>
            <a:pPr>
              <a:defRPr/>
            </a:pPr>
            <a:r>
              <a:rPr lang="en-US" sz="2800" dirty="0" smtClean="0"/>
              <a:t>Social engineering is the human side of breaking into a corporate network</a:t>
            </a:r>
          </a:p>
          <a:p>
            <a:pPr>
              <a:defRPr/>
            </a:pPr>
            <a:r>
              <a:rPr lang="en-US" sz="2800" dirty="0" smtClean="0"/>
              <a:t>Acquisition of sensitive information or inappropriate access privileges by an outsider based upon inappropriate trust relationships with insiders</a:t>
            </a:r>
          </a:p>
          <a:p>
            <a:pPr>
              <a:defRPr/>
            </a:pPr>
            <a:r>
              <a:rPr lang="en-US" sz="2800" dirty="0" smtClean="0"/>
              <a:t>The goal is to cone the victim into providing valuable information</a:t>
            </a:r>
          </a:p>
        </p:txBody>
      </p:sp>
      <p:sp>
        <p:nvSpPr>
          <p:cNvPr id="2" name="Slide Number Placeholder 1"/>
          <p:cNvSpPr>
            <a:spLocks noGrp="1"/>
          </p:cNvSpPr>
          <p:nvPr>
            <p:ph type="sldNum" sz="quarter" idx="12"/>
          </p:nvPr>
        </p:nvSpPr>
        <p:spPr/>
        <p:txBody>
          <a:bodyPr/>
          <a:lstStyle/>
          <a:p>
            <a:fld id="{1BBD5A3D-CB00-4B7C-BC78-5711AC3203AE}" type="slidenum">
              <a:rPr lang="en-US" smtClean="0"/>
              <a:pPr/>
              <a:t>112</a:t>
            </a:fld>
            <a:endParaRPr lang="en-US"/>
          </a:p>
        </p:txBody>
      </p:sp>
    </p:spTree>
    <p:extLst>
      <p:ext uri="{BB962C8B-B14F-4D97-AF65-F5344CB8AC3E}">
        <p14:creationId xmlns:p14="http://schemas.microsoft.com/office/powerpoint/2010/main" val="1529025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8900" y="1131094"/>
            <a:ext cx="6248400" cy="994172"/>
          </a:xfrm>
        </p:spPr>
        <p:txBody>
          <a:bodyPr>
            <a:normAutofit fontScale="90000"/>
          </a:bodyPr>
          <a:lstStyle/>
          <a:p>
            <a:r>
              <a:rPr lang="en-US" sz="3000" dirty="0"/>
              <a:t>80%-95% of the attacks exploits human vulnerabilities</a:t>
            </a:r>
            <a:endParaRPr lang="en-US" sz="3000" dirty="0"/>
          </a:p>
        </p:txBody>
      </p:sp>
      <p:sp>
        <p:nvSpPr>
          <p:cNvPr id="4" name="Slide Number Placeholder 3"/>
          <p:cNvSpPr>
            <a:spLocks noGrp="1"/>
          </p:cNvSpPr>
          <p:nvPr>
            <p:ph type="sldNum" sz="quarter" idx="12"/>
          </p:nvPr>
        </p:nvSpPr>
        <p:spPr/>
        <p:txBody>
          <a:bodyPr/>
          <a:lstStyle/>
          <a:p>
            <a:fld id="{3D475A93-9D48-4689-BD49-F2B239B5C7EB}" type="slidenum">
              <a:rPr lang="en-US" smtClean="0"/>
              <a:pPr/>
              <a:t>113</a:t>
            </a:fld>
            <a:endParaRPr lang="en-US"/>
          </a:p>
        </p:txBody>
      </p:sp>
      <p:pic>
        <p:nvPicPr>
          <p:cNvPr id="5" name="Picture 4"/>
          <p:cNvPicPr>
            <a:picLocks noChangeAspect="1"/>
          </p:cNvPicPr>
          <p:nvPr/>
        </p:nvPicPr>
        <p:blipFill>
          <a:blip r:embed="rId3"/>
          <a:stretch>
            <a:fillRect/>
          </a:stretch>
        </p:blipFill>
        <p:spPr>
          <a:xfrm>
            <a:off x="3836194" y="2100882"/>
            <a:ext cx="5307806" cy="1344412"/>
          </a:xfrm>
          <a:prstGeom prst="rect">
            <a:avLst/>
          </a:prstGeom>
        </p:spPr>
      </p:pic>
      <p:pic>
        <p:nvPicPr>
          <p:cNvPr id="6" name="Picture 5"/>
          <p:cNvPicPr>
            <a:picLocks noChangeAspect="1"/>
          </p:cNvPicPr>
          <p:nvPr/>
        </p:nvPicPr>
        <p:blipFill>
          <a:blip r:embed="rId4"/>
          <a:stretch>
            <a:fillRect/>
          </a:stretch>
        </p:blipFill>
        <p:spPr>
          <a:xfrm>
            <a:off x="1293019" y="5094288"/>
            <a:ext cx="4822031" cy="600075"/>
          </a:xfrm>
          <a:prstGeom prst="rect">
            <a:avLst/>
          </a:prstGeom>
        </p:spPr>
      </p:pic>
      <p:pic>
        <p:nvPicPr>
          <p:cNvPr id="7" name="Picture 6"/>
          <p:cNvPicPr>
            <a:picLocks noChangeAspect="1"/>
          </p:cNvPicPr>
          <p:nvPr/>
        </p:nvPicPr>
        <p:blipFill>
          <a:blip r:embed="rId5"/>
          <a:stretch>
            <a:fillRect/>
          </a:stretch>
        </p:blipFill>
        <p:spPr>
          <a:xfrm>
            <a:off x="1278349" y="4010796"/>
            <a:ext cx="4876772" cy="1167966"/>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05550" y="3359151"/>
            <a:ext cx="2782035" cy="1735137"/>
          </a:xfrm>
          <a:prstGeom prst="rect">
            <a:avLst/>
          </a:prstGeom>
        </p:spPr>
      </p:pic>
      <p:sp>
        <p:nvSpPr>
          <p:cNvPr id="11" name="Footer Placeholder 10"/>
          <p:cNvSpPr>
            <a:spLocks noGrp="1"/>
          </p:cNvSpPr>
          <p:nvPr>
            <p:ph type="ftr" sz="quarter" idx="11"/>
          </p:nvPr>
        </p:nvSpPr>
        <p:spPr/>
        <p:txBody>
          <a:bodyPr/>
          <a:lstStyle/>
          <a:p>
            <a:r>
              <a:rPr lang="en-US" smtClean="0"/>
              <a:t>BGU Cyber Security Research Center</a:t>
            </a:r>
            <a:endParaRPr lang="en-US"/>
          </a:p>
        </p:txBody>
      </p:sp>
      <p:pic>
        <p:nvPicPr>
          <p:cNvPr id="12" name="Picture 11"/>
          <p:cNvPicPr>
            <a:picLocks noChangeAspect="1"/>
          </p:cNvPicPr>
          <p:nvPr/>
        </p:nvPicPr>
        <p:blipFill rotWithShape="1">
          <a:blip r:embed="rId7"/>
          <a:srcRect b="31830"/>
          <a:stretch/>
        </p:blipFill>
        <p:spPr>
          <a:xfrm>
            <a:off x="1433445" y="2242782"/>
            <a:ext cx="2390910" cy="1768014"/>
          </a:xfrm>
          <a:prstGeom prst="rect">
            <a:avLst/>
          </a:prstGeom>
        </p:spPr>
      </p:pic>
    </p:spTree>
    <p:extLst>
      <p:ext uri="{BB962C8B-B14F-4D97-AF65-F5344CB8AC3E}">
        <p14:creationId xmlns:p14="http://schemas.microsoft.com/office/powerpoint/2010/main" val="323513301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3"/>
          <p:cNvSpPr>
            <a:spLocks noGrp="1"/>
          </p:cNvSpPr>
          <p:nvPr>
            <p:ph type="title"/>
          </p:nvPr>
        </p:nvSpPr>
        <p:spPr/>
        <p:txBody>
          <a:bodyPr/>
          <a:lstStyle/>
          <a:p>
            <a:pPr>
              <a:defRPr/>
            </a:pPr>
            <a:r>
              <a:rPr lang="en-US" dirty="0" smtClean="0"/>
              <a:t>Social engineering</a:t>
            </a:r>
            <a:endParaRPr lang="en-US" dirty="0" smtClean="0">
              <a:solidFill>
                <a:schemeClr val="bg1">
                  <a:lumMod val="50000"/>
                </a:schemeClr>
              </a:solidFill>
            </a:endParaRPr>
          </a:p>
        </p:txBody>
      </p:sp>
      <p:sp>
        <p:nvSpPr>
          <p:cNvPr id="35843" name="Content Placeholder 4"/>
          <p:cNvSpPr>
            <a:spLocks noGrp="1"/>
          </p:cNvSpPr>
          <p:nvPr>
            <p:ph idx="1"/>
          </p:nvPr>
        </p:nvSpPr>
        <p:spPr/>
        <p:txBody>
          <a:bodyPr>
            <a:normAutofit fontScale="70000" lnSpcReduction="20000"/>
          </a:bodyPr>
          <a:lstStyle/>
          <a:p>
            <a:pPr>
              <a:defRPr/>
            </a:pPr>
            <a:r>
              <a:rPr lang="en-US" dirty="0" smtClean="0"/>
              <a:t>Human are usually the weakest link in the security chain</a:t>
            </a:r>
          </a:p>
          <a:p>
            <a:pPr>
              <a:defRPr/>
            </a:pPr>
            <a:r>
              <a:rPr lang="en-US" dirty="0" smtClean="0"/>
              <a:t>Social engineering is the human side of breaking into a corporate network</a:t>
            </a:r>
          </a:p>
          <a:p>
            <a:pPr>
              <a:defRPr/>
            </a:pPr>
            <a:r>
              <a:rPr lang="en-US" dirty="0" smtClean="0"/>
              <a:t>Acquisition of sensitive information or inappropriate access privileges by an outsider based upon inappropriate trust relationships with insiders</a:t>
            </a:r>
          </a:p>
          <a:p>
            <a:pPr>
              <a:defRPr/>
            </a:pPr>
            <a:r>
              <a:rPr lang="en-US" dirty="0" smtClean="0"/>
              <a:t>The goal is to cone the victim</a:t>
            </a:r>
            <a:br>
              <a:rPr lang="en-US" dirty="0" smtClean="0"/>
            </a:br>
            <a:r>
              <a:rPr lang="en-US" dirty="0" smtClean="0"/>
              <a:t>into providing valuable information</a:t>
            </a:r>
          </a:p>
          <a:p>
            <a:pPr>
              <a:defRPr/>
            </a:pPr>
            <a:r>
              <a:rPr lang="en-US" dirty="0" smtClean="0"/>
              <a:t>Steps</a:t>
            </a:r>
          </a:p>
          <a:p>
            <a:pPr lvl="1">
              <a:defRPr/>
            </a:pPr>
            <a:r>
              <a:rPr lang="en-US" dirty="0" smtClean="0">
                <a:ea typeface="+mn-ea"/>
                <a:cs typeface="+mn-cs"/>
              </a:rPr>
              <a:t>Information gathering</a:t>
            </a:r>
          </a:p>
          <a:p>
            <a:pPr lvl="1">
              <a:defRPr/>
            </a:pPr>
            <a:r>
              <a:rPr lang="en-US" dirty="0" smtClean="0">
                <a:ea typeface="+mn-ea"/>
                <a:cs typeface="+mn-cs"/>
              </a:rPr>
              <a:t>Development of relationship</a:t>
            </a:r>
          </a:p>
          <a:p>
            <a:pPr lvl="1">
              <a:defRPr/>
            </a:pPr>
            <a:r>
              <a:rPr lang="en-US" dirty="0" smtClean="0">
                <a:ea typeface="+mn-ea"/>
                <a:cs typeface="+mn-cs"/>
              </a:rPr>
              <a:t>Exploiting of relationship</a:t>
            </a:r>
          </a:p>
          <a:p>
            <a:pPr lvl="1">
              <a:defRPr/>
            </a:pPr>
            <a:r>
              <a:rPr lang="en-US" dirty="0" smtClean="0">
                <a:ea typeface="+mn-ea"/>
                <a:cs typeface="+mn-cs"/>
              </a:rPr>
              <a:t>Execution to achieve objective</a:t>
            </a:r>
          </a:p>
        </p:txBody>
      </p:sp>
      <p:sp>
        <p:nvSpPr>
          <p:cNvPr id="2" name="Slide Number Placeholder 1"/>
          <p:cNvSpPr>
            <a:spLocks noGrp="1"/>
          </p:cNvSpPr>
          <p:nvPr>
            <p:ph type="sldNum" sz="quarter" idx="12"/>
          </p:nvPr>
        </p:nvSpPr>
        <p:spPr/>
        <p:txBody>
          <a:bodyPr/>
          <a:lstStyle/>
          <a:p>
            <a:fld id="{1BBD5A3D-CB00-4B7C-BC78-5711AC3203AE}" type="slidenum">
              <a:rPr lang="en-US" smtClean="0"/>
              <a:pPr/>
              <a:t>114</a:t>
            </a:fld>
            <a:endParaRPr lang="en-US"/>
          </a:p>
        </p:txBody>
      </p:sp>
      <p:pic>
        <p:nvPicPr>
          <p:cNvPr id="3" name="Picture 2"/>
          <p:cNvPicPr>
            <a:picLocks noChangeAspect="1"/>
          </p:cNvPicPr>
          <p:nvPr/>
        </p:nvPicPr>
        <p:blipFill>
          <a:blip r:embed="rId2"/>
          <a:stretch>
            <a:fillRect/>
          </a:stretch>
        </p:blipFill>
        <p:spPr>
          <a:xfrm>
            <a:off x="5102479" y="3484541"/>
            <a:ext cx="2837227" cy="1890302"/>
          </a:xfrm>
          <a:prstGeom prst="rect">
            <a:avLst/>
          </a:prstGeom>
        </p:spPr>
      </p:pic>
    </p:spTree>
    <p:extLst>
      <p:ext uri="{BB962C8B-B14F-4D97-AF65-F5344CB8AC3E}">
        <p14:creationId xmlns:p14="http://schemas.microsoft.com/office/powerpoint/2010/main" val="40511352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3"/>
          <p:cNvSpPr>
            <a:spLocks noGrp="1"/>
          </p:cNvSpPr>
          <p:nvPr>
            <p:ph type="title"/>
          </p:nvPr>
        </p:nvSpPr>
        <p:spPr/>
        <p:txBody>
          <a:bodyPr/>
          <a:lstStyle/>
          <a:p>
            <a:pPr>
              <a:defRPr/>
            </a:pPr>
            <a:r>
              <a:rPr lang="en-US" dirty="0" smtClean="0"/>
              <a:t>Social engineering - types</a:t>
            </a:r>
            <a:endParaRPr lang="en-US" dirty="0" smtClean="0">
              <a:solidFill>
                <a:schemeClr val="bg1">
                  <a:lumMod val="50000"/>
                </a:schemeClr>
              </a:solidFill>
            </a:endParaRPr>
          </a:p>
        </p:txBody>
      </p:sp>
      <p:sp>
        <p:nvSpPr>
          <p:cNvPr id="35843" name="Content Placeholder 4"/>
          <p:cNvSpPr>
            <a:spLocks noGrp="1"/>
          </p:cNvSpPr>
          <p:nvPr>
            <p:ph idx="1"/>
          </p:nvPr>
        </p:nvSpPr>
        <p:spPr/>
        <p:txBody>
          <a:bodyPr>
            <a:normAutofit fontScale="62500" lnSpcReduction="20000"/>
          </a:bodyPr>
          <a:lstStyle/>
          <a:p>
            <a:pPr>
              <a:defRPr/>
            </a:pPr>
            <a:r>
              <a:rPr lang="en-US" b="1" dirty="0" smtClean="0"/>
              <a:t>Human-based - </a:t>
            </a:r>
            <a:r>
              <a:rPr lang="en-US" dirty="0" smtClean="0"/>
              <a:t>person-to-person interaction in order to retrieve the desired information</a:t>
            </a:r>
          </a:p>
          <a:p>
            <a:pPr lvl="1">
              <a:defRPr/>
            </a:pPr>
            <a:r>
              <a:rPr lang="en-US" dirty="0" smtClean="0">
                <a:ea typeface="+mn-ea"/>
                <a:cs typeface="+mn-cs"/>
              </a:rPr>
              <a:t>Impersonation</a:t>
            </a:r>
          </a:p>
          <a:p>
            <a:pPr lvl="1">
              <a:defRPr/>
            </a:pPr>
            <a:r>
              <a:rPr lang="en-US" dirty="0" smtClean="0">
                <a:ea typeface="+mn-ea"/>
                <a:cs typeface="+mn-cs"/>
              </a:rPr>
              <a:t>Posing as important user</a:t>
            </a:r>
          </a:p>
          <a:p>
            <a:pPr lvl="1">
              <a:defRPr/>
            </a:pPr>
            <a:r>
              <a:rPr lang="en-US" dirty="0" smtClean="0">
                <a:ea typeface="+mn-ea"/>
                <a:cs typeface="+mn-cs"/>
              </a:rPr>
              <a:t>Third party authorization</a:t>
            </a:r>
          </a:p>
          <a:p>
            <a:pPr lvl="1">
              <a:defRPr/>
            </a:pPr>
            <a:r>
              <a:rPr lang="en-US" dirty="0" smtClean="0">
                <a:ea typeface="+mn-ea"/>
                <a:cs typeface="+mn-cs"/>
              </a:rPr>
              <a:t>Masquerading</a:t>
            </a:r>
          </a:p>
          <a:p>
            <a:pPr lvl="1">
              <a:defRPr/>
            </a:pPr>
            <a:r>
              <a:rPr lang="en-US" dirty="0" smtClean="0">
                <a:ea typeface="+mn-ea"/>
                <a:cs typeface="+mn-cs"/>
              </a:rPr>
              <a:t>Dumpster Diving (= Trashing) and shoulder surfing</a:t>
            </a:r>
          </a:p>
          <a:p>
            <a:pPr>
              <a:defRPr/>
            </a:pPr>
            <a:r>
              <a:rPr lang="en-US" dirty="0" smtClean="0"/>
              <a:t> </a:t>
            </a:r>
            <a:r>
              <a:rPr lang="en-US" b="1" dirty="0" smtClean="0"/>
              <a:t>Computer-based</a:t>
            </a:r>
            <a:endParaRPr lang="en-US" dirty="0" smtClean="0"/>
          </a:p>
          <a:p>
            <a:pPr lvl="1">
              <a:defRPr/>
            </a:pPr>
            <a:r>
              <a:rPr lang="en-US" dirty="0" smtClean="0">
                <a:ea typeface="+mn-ea"/>
                <a:cs typeface="+mn-cs"/>
              </a:rPr>
              <a:t>Having computer software that attempts to retrieve desired information</a:t>
            </a:r>
          </a:p>
          <a:p>
            <a:pPr lvl="1">
              <a:defRPr/>
            </a:pPr>
            <a:r>
              <a:rPr lang="en-US" dirty="0" smtClean="0">
                <a:ea typeface="+mn-ea"/>
                <a:cs typeface="+mn-cs"/>
              </a:rPr>
              <a:t>Mail or Instant Messaging (IM) attachments</a:t>
            </a:r>
          </a:p>
          <a:p>
            <a:pPr lvl="1">
              <a:defRPr/>
            </a:pPr>
            <a:r>
              <a:rPr lang="en-US" dirty="0" smtClean="0">
                <a:ea typeface="+mn-ea"/>
                <a:cs typeface="+mn-cs"/>
              </a:rPr>
              <a:t>Pop up windows</a:t>
            </a:r>
          </a:p>
          <a:p>
            <a:pPr lvl="1">
              <a:defRPr/>
            </a:pPr>
            <a:r>
              <a:rPr lang="en-US" dirty="0" smtClean="0">
                <a:ea typeface="+mn-ea"/>
                <a:cs typeface="+mn-cs"/>
              </a:rPr>
              <a:t>Websites</a:t>
            </a:r>
          </a:p>
          <a:p>
            <a:pPr lvl="1">
              <a:defRPr/>
            </a:pPr>
            <a:r>
              <a:rPr lang="en-US" dirty="0" smtClean="0">
                <a:ea typeface="+mn-ea"/>
                <a:cs typeface="+mn-cs"/>
              </a:rPr>
              <a:t>Spam mail</a:t>
            </a:r>
          </a:p>
          <a:p>
            <a:pPr lvl="1">
              <a:defRPr/>
            </a:pPr>
            <a:r>
              <a:rPr lang="en-US" dirty="0" smtClean="0">
                <a:ea typeface="+mn-ea"/>
                <a:cs typeface="+mn-cs"/>
              </a:rPr>
              <a:t>CD / DVD/ USB …</a:t>
            </a:r>
          </a:p>
        </p:txBody>
      </p:sp>
      <p:sp>
        <p:nvSpPr>
          <p:cNvPr id="2" name="Slide Number Placeholder 1"/>
          <p:cNvSpPr>
            <a:spLocks noGrp="1"/>
          </p:cNvSpPr>
          <p:nvPr>
            <p:ph type="sldNum" sz="quarter" idx="12"/>
          </p:nvPr>
        </p:nvSpPr>
        <p:spPr/>
        <p:txBody>
          <a:bodyPr/>
          <a:lstStyle/>
          <a:p>
            <a:fld id="{1BBD5A3D-CB00-4B7C-BC78-5711AC3203AE}" type="slidenum">
              <a:rPr lang="en-US" smtClean="0"/>
              <a:pPr/>
              <a:t>115</a:t>
            </a:fld>
            <a:endParaRPr lang="en-US"/>
          </a:p>
        </p:txBody>
      </p:sp>
    </p:spTree>
    <p:extLst>
      <p:ext uri="{BB962C8B-B14F-4D97-AF65-F5344CB8AC3E}">
        <p14:creationId xmlns:p14="http://schemas.microsoft.com/office/powerpoint/2010/main" val="39615877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sz="1800" b="1" u="sng" dirty="0"/>
              <a:t>Checkpoint analysis of </a:t>
            </a:r>
            <a:r>
              <a:rPr lang="en-US" sz="1800" b="1" u="sng" dirty="0" err="1"/>
              <a:t>Gooligan</a:t>
            </a:r>
            <a:r>
              <a:rPr lang="en-US" sz="1800" b="1" u="sng" dirty="0"/>
              <a:t>: </a:t>
            </a:r>
            <a:r>
              <a:rPr lang="en-US" sz="1800" b="1" dirty="0"/>
              <a:t>1m </a:t>
            </a:r>
            <a:r>
              <a:rPr lang="en-US" sz="1800" b="1" dirty="0"/>
              <a:t>Google accounts compromised </a:t>
            </a:r>
            <a:r>
              <a:rPr lang="en-US" sz="1800" b="1" dirty="0"/>
              <a:t>(</a:t>
            </a:r>
            <a:r>
              <a:rPr lang="en-US" sz="1800" b="1" dirty="0"/>
              <a:t>30/11/16)</a:t>
            </a:r>
          </a:p>
        </p:txBody>
      </p:sp>
      <p:sp>
        <p:nvSpPr>
          <p:cNvPr id="4" name="Text Placeholder 3"/>
          <p:cNvSpPr>
            <a:spLocks noGrp="1"/>
          </p:cNvSpPr>
          <p:nvPr>
            <p:ph idx="1"/>
          </p:nvPr>
        </p:nvSpPr>
        <p:spPr>
          <a:xfrm>
            <a:off x="457200" y="1600200"/>
            <a:ext cx="3898776" cy="4525963"/>
          </a:xfrm>
        </p:spPr>
        <p:txBody>
          <a:bodyPr>
            <a:noAutofit/>
          </a:bodyPr>
          <a:lstStyle/>
          <a:p>
            <a:pPr marL="214313" indent="-214313"/>
            <a:r>
              <a:rPr lang="en-US" sz="1575" dirty="0"/>
              <a:t>The malware code been found in</a:t>
            </a:r>
            <a:br>
              <a:rPr lang="en-US" sz="1575" dirty="0"/>
            </a:br>
            <a:r>
              <a:rPr lang="en-US" sz="1575" dirty="0"/>
              <a:t>dozens </a:t>
            </a:r>
            <a:r>
              <a:rPr lang="en-US" sz="1575" dirty="0"/>
              <a:t>of </a:t>
            </a:r>
            <a:r>
              <a:rPr lang="en-US" sz="1575" b="1" u="sng" dirty="0"/>
              <a:t>legitimate-looking apps</a:t>
            </a:r>
            <a:r>
              <a:rPr lang="en-US" sz="1575" dirty="0"/>
              <a:t> </a:t>
            </a:r>
            <a:r>
              <a:rPr lang="en-US" sz="1575" dirty="0"/>
              <a:t/>
            </a:r>
            <a:br>
              <a:rPr lang="en-US" sz="1575" dirty="0"/>
            </a:br>
            <a:r>
              <a:rPr lang="en-US" sz="1575" dirty="0"/>
              <a:t>on </a:t>
            </a:r>
            <a:r>
              <a:rPr lang="en-US" sz="1575" b="1" u="sng" dirty="0"/>
              <a:t>third-party </a:t>
            </a:r>
            <a:r>
              <a:rPr lang="en-US" sz="1575" b="1" u="sng" dirty="0"/>
              <a:t>app stores </a:t>
            </a:r>
            <a:r>
              <a:rPr lang="en-US" sz="1575" dirty="0"/>
              <a:t>which </a:t>
            </a:r>
            <a:br>
              <a:rPr lang="en-US" sz="1575" dirty="0"/>
            </a:br>
            <a:r>
              <a:rPr lang="en-US" sz="1575" dirty="0"/>
              <a:t>offer </a:t>
            </a:r>
            <a:r>
              <a:rPr lang="en-US" sz="1575" b="1" u="sng" dirty="0"/>
              <a:t>free versions of paid application</a:t>
            </a:r>
          </a:p>
          <a:p>
            <a:pPr marL="214313" indent="-214313"/>
            <a:r>
              <a:rPr lang="en-US" sz="1575" dirty="0" err="1"/>
              <a:t>Gooligan</a:t>
            </a:r>
            <a:r>
              <a:rPr lang="en-US" sz="1575" dirty="0"/>
              <a:t>-infected apps are also </a:t>
            </a:r>
            <a:br>
              <a:rPr lang="en-US" sz="1575" dirty="0"/>
            </a:br>
            <a:r>
              <a:rPr lang="en-US" sz="1575" dirty="0"/>
              <a:t>installed using </a:t>
            </a:r>
            <a:r>
              <a:rPr lang="en-US" sz="1575" b="1" u="sng" dirty="0"/>
              <a:t>phishing scams</a:t>
            </a:r>
          </a:p>
          <a:p>
            <a:pPr marL="214313" indent="-214313"/>
            <a:r>
              <a:rPr lang="en-US" sz="1575" dirty="0"/>
              <a:t>After </a:t>
            </a:r>
            <a:r>
              <a:rPr lang="en-US" sz="1575" dirty="0" err="1"/>
              <a:t>Gooligan</a:t>
            </a:r>
            <a:r>
              <a:rPr lang="en-US" sz="1575" dirty="0"/>
              <a:t> is installed  he collect data about the device and </a:t>
            </a:r>
            <a:r>
              <a:rPr lang="en-US" sz="1575" b="1" u="sng" dirty="0"/>
              <a:t>downloads a rootkit </a:t>
            </a:r>
            <a:r>
              <a:rPr lang="en-US" sz="1575" dirty="0"/>
              <a:t>that takes advantage of</a:t>
            </a:r>
            <a:r>
              <a:rPr lang="en-US" sz="1575" b="1" dirty="0"/>
              <a:t> </a:t>
            </a:r>
            <a:r>
              <a:rPr lang="en-US" sz="1575" b="1" u="sng" dirty="0"/>
              <a:t>well-known Android 4 and 5 </a:t>
            </a:r>
            <a:r>
              <a:rPr lang="en-US" sz="1575" b="1" u="sng" dirty="0"/>
              <a:t>(old versions) exploits</a:t>
            </a:r>
            <a:endParaRPr lang="en-US" sz="1575" dirty="0"/>
          </a:p>
          <a:p>
            <a:pPr marL="214313" indent="-214313"/>
            <a:r>
              <a:rPr lang="en-US" sz="1575" dirty="0"/>
              <a:t>These exploits still plague many devices today because </a:t>
            </a:r>
            <a:r>
              <a:rPr lang="en-US" sz="1575" b="1" u="sng" dirty="0"/>
              <a:t>the patches were never installed by the </a:t>
            </a:r>
            <a:r>
              <a:rPr lang="en-US" sz="1575" b="1" u="sng" dirty="0"/>
              <a:t>user</a:t>
            </a:r>
            <a:endParaRPr lang="en-US" sz="1575" b="1" dirty="0"/>
          </a:p>
        </p:txBody>
      </p:sp>
      <p:sp>
        <p:nvSpPr>
          <p:cNvPr id="5" name="Footer Placeholder 4"/>
          <p:cNvSpPr>
            <a:spLocks noGrp="1"/>
          </p:cNvSpPr>
          <p:nvPr>
            <p:ph type="ftr" sz="quarter" idx="11"/>
          </p:nvPr>
        </p:nvSpPr>
        <p:spPr/>
        <p:txBody>
          <a:bodyPr/>
          <a:lstStyle/>
          <a:p>
            <a:r>
              <a:rPr lang="en-US" smtClean="0"/>
              <a:t>BGU Cyber Security Research Center</a:t>
            </a:r>
            <a:endParaRPr lang="en-US"/>
          </a:p>
        </p:txBody>
      </p:sp>
      <p:sp>
        <p:nvSpPr>
          <p:cNvPr id="3" name="Slide Number Placeholder 2"/>
          <p:cNvSpPr>
            <a:spLocks noGrp="1"/>
          </p:cNvSpPr>
          <p:nvPr>
            <p:ph type="sldNum" sz="quarter" idx="12"/>
          </p:nvPr>
        </p:nvSpPr>
        <p:spPr/>
        <p:txBody>
          <a:bodyPr/>
          <a:lstStyle/>
          <a:p>
            <a:fld id="{3D475A93-9D48-4689-BD49-F2B239B5C7EB}" type="slidenum">
              <a:rPr lang="en-US" smtClean="0"/>
              <a:t>116</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9256" y="947348"/>
            <a:ext cx="4513052" cy="3008702"/>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23977" y="4051300"/>
            <a:ext cx="838331" cy="838331"/>
          </a:xfrm>
          <a:prstGeom prst="rect">
            <a:avLst/>
          </a:prstGeom>
        </p:spPr>
      </p:pic>
    </p:spTree>
    <p:extLst>
      <p:ext uri="{BB962C8B-B14F-4D97-AF65-F5344CB8AC3E}">
        <p14:creationId xmlns:p14="http://schemas.microsoft.com/office/powerpoint/2010/main" val="522426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mtClean="0"/>
              <a:t>Information security</a:t>
            </a:r>
            <a:br>
              <a:rPr lang="en-US" smtClean="0"/>
            </a:br>
            <a:r>
              <a:rPr lang="en-US" smtClean="0"/>
              <a:t>An on going process</a:t>
            </a:r>
            <a:endParaRPr lang="en-US" dirty="0"/>
          </a:p>
        </p:txBody>
      </p:sp>
      <p:sp>
        <p:nvSpPr>
          <p:cNvPr id="7" name="Content Placeholder 6"/>
          <p:cNvSpPr>
            <a:spLocks noGrp="1"/>
          </p:cNvSpPr>
          <p:nvPr>
            <p:ph idx="1"/>
          </p:nvPr>
        </p:nvSpPr>
        <p:spPr/>
        <p:txBody>
          <a:bodyPr/>
          <a:lstStyle/>
          <a:p>
            <a:r>
              <a:rPr lang="en-US" dirty="0" smtClean="0"/>
              <a:t>Prevention</a:t>
            </a:r>
          </a:p>
          <a:p>
            <a:r>
              <a:rPr lang="en-US" dirty="0" smtClean="0"/>
              <a:t>Monitoring and detection</a:t>
            </a:r>
          </a:p>
          <a:p>
            <a:r>
              <a:rPr lang="en-US" dirty="0" smtClean="0"/>
              <a:t>Response</a:t>
            </a:r>
          </a:p>
          <a:p>
            <a:r>
              <a:rPr lang="en-US" dirty="0" smtClean="0"/>
              <a:t>Emergency – carry out BCP</a:t>
            </a:r>
          </a:p>
          <a:p>
            <a:r>
              <a:rPr lang="en-US" dirty="0" smtClean="0"/>
              <a:t>Recovery</a:t>
            </a:r>
          </a:p>
          <a:p>
            <a:r>
              <a:rPr lang="en-US" dirty="0" smtClean="0"/>
              <a:t>Forensics \ investigation</a:t>
            </a:r>
          </a:p>
          <a:p>
            <a:r>
              <a:rPr lang="en-US" dirty="0" smtClean="0"/>
              <a:t>Updating</a:t>
            </a:r>
          </a:p>
          <a:p>
            <a:endParaRPr lang="en-US" dirty="0" smtClean="0"/>
          </a:p>
          <a:p>
            <a:endParaRPr lang="en-US" dirty="0" smtClean="0"/>
          </a:p>
          <a:p>
            <a:endParaRPr lang="en-US" dirty="0"/>
          </a:p>
        </p:txBody>
      </p:sp>
      <p:sp>
        <p:nvSpPr>
          <p:cNvPr id="6" name="Slide Number Placeholder 5"/>
          <p:cNvSpPr>
            <a:spLocks noGrp="1"/>
          </p:cNvSpPr>
          <p:nvPr>
            <p:ph type="sldNum" sz="quarter" idx="12"/>
          </p:nvPr>
        </p:nvSpPr>
        <p:spPr/>
        <p:txBody>
          <a:bodyPr/>
          <a:lstStyle/>
          <a:p>
            <a:fld id="{3C4DFA8C-5214-44B5-894E-38216A5CB522}" type="slidenum">
              <a:rPr lang="de-DE" smtClean="0"/>
              <a:pPr/>
              <a:t>117</a:t>
            </a:fld>
            <a:endParaRPr lang="de-DE"/>
          </a:p>
        </p:txBody>
      </p:sp>
      <p:sp>
        <p:nvSpPr>
          <p:cNvPr id="8" name="Right Brace 7"/>
          <p:cNvSpPr/>
          <p:nvPr/>
        </p:nvSpPr>
        <p:spPr bwMode="auto">
          <a:xfrm>
            <a:off x="6084168" y="1742094"/>
            <a:ext cx="463639" cy="4135177"/>
          </a:xfrm>
          <a:prstGeom prst="rightBrace">
            <a:avLst>
              <a:gd name="adj1" fmla="val 88889"/>
              <a:gd name="adj2" fmla="val 50000"/>
            </a:avLst>
          </a:prstGeom>
          <a:noFill/>
          <a:ln w="12700" cap="flat" cmpd="sng" algn="ctr">
            <a:solidFill>
              <a:schemeClr val="tx1"/>
            </a:solidFill>
            <a:prstDash val="solid"/>
            <a:round/>
            <a:headEnd type="none" w="med" len="med"/>
            <a:tailEnd type="none" w="med" len="med"/>
          </a:ln>
          <a:effectLst/>
        </p:spPr>
        <p:txBody>
          <a:bodyPr vert="horz" wrap="square" lIns="91440" tIns="432000" rIns="91440" bIns="9000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en-US" sz="2000" b="0" i="0" u="none" strike="noStrike" cap="none" normalizeH="0" baseline="0" smtClean="0">
              <a:ln>
                <a:noFill/>
              </a:ln>
              <a:solidFill>
                <a:schemeClr val="tx1"/>
              </a:solidFill>
              <a:effectLst/>
              <a:latin typeface="Tele-GroteskNor" pitchFamily="2" charset="0"/>
            </a:endParaRPr>
          </a:p>
        </p:txBody>
      </p:sp>
      <p:sp>
        <p:nvSpPr>
          <p:cNvPr id="9" name="Rectangle 8"/>
          <p:cNvSpPr/>
          <p:nvPr/>
        </p:nvSpPr>
        <p:spPr>
          <a:xfrm>
            <a:off x="6804248" y="3409572"/>
            <a:ext cx="1632113" cy="646331"/>
          </a:xfrm>
          <a:prstGeom prst="rect">
            <a:avLst/>
          </a:prstGeom>
        </p:spPr>
        <p:txBody>
          <a:bodyPr wrap="none">
            <a:spAutoFit/>
          </a:bodyPr>
          <a:lstStyle/>
          <a:p>
            <a:pPr algn="l" rtl="0"/>
            <a:r>
              <a:rPr lang="en-US" dirty="0" smtClean="0"/>
              <a:t>Auditing,</a:t>
            </a:r>
          </a:p>
          <a:p>
            <a:pPr algn="l" rtl="0"/>
            <a:r>
              <a:rPr lang="en-US" dirty="0" smtClean="0"/>
              <a:t>Periodic testing</a:t>
            </a:r>
            <a:endParaRPr lang="en-US" dirty="0"/>
          </a:p>
        </p:txBody>
      </p:sp>
    </p:spTree>
    <p:extLst>
      <p:ext uri="{BB962C8B-B14F-4D97-AF65-F5344CB8AC3E}">
        <p14:creationId xmlns:p14="http://schemas.microsoft.com/office/powerpoint/2010/main" val="3190246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Everything is connected…</a:t>
            </a:r>
          </a:p>
        </p:txBody>
      </p:sp>
      <p:sp>
        <p:nvSpPr>
          <p:cNvPr id="4" name="Content Placeholder 3"/>
          <p:cNvSpPr>
            <a:spLocks noGrp="1"/>
          </p:cNvSpPr>
          <p:nvPr>
            <p:ph idx="1"/>
          </p:nvPr>
        </p:nvSpPr>
        <p:spPr/>
        <p:txBody>
          <a:bodyPr>
            <a:normAutofit fontScale="92500" lnSpcReduction="10000"/>
          </a:bodyPr>
          <a:lstStyle/>
          <a:p>
            <a:r>
              <a:rPr lang="en-US" dirty="0" smtClean="0"/>
              <a:t>Internet </a:t>
            </a:r>
            <a:r>
              <a:rPr lang="en-US" dirty="0"/>
              <a:t>is global, open, everybody online…</a:t>
            </a:r>
          </a:p>
          <a:p>
            <a:pPr lvl="1"/>
            <a:r>
              <a:rPr lang="en-US" dirty="0" smtClean="0"/>
              <a:t>Including </a:t>
            </a:r>
            <a:r>
              <a:rPr lang="en-US" dirty="0"/>
              <a:t>the attackers!</a:t>
            </a:r>
          </a:p>
          <a:p>
            <a:r>
              <a:rPr lang="en-US" dirty="0" smtClean="0"/>
              <a:t>Computers </a:t>
            </a:r>
            <a:r>
              <a:rPr lang="en-US" dirty="0"/>
              <a:t>are unprotected, unmanaged</a:t>
            </a:r>
          </a:p>
          <a:p>
            <a:pPr lvl="1"/>
            <a:r>
              <a:rPr lang="en-US" dirty="0" smtClean="0"/>
              <a:t>Insecure </a:t>
            </a:r>
            <a:r>
              <a:rPr lang="en-US" dirty="0"/>
              <a:t>platforms (Windows, </a:t>
            </a:r>
            <a:r>
              <a:rPr lang="en-US" dirty="0" smtClean="0"/>
              <a:t>IE, pdf readers)</a:t>
            </a:r>
            <a:endParaRPr lang="en-US" dirty="0"/>
          </a:p>
          <a:p>
            <a:r>
              <a:rPr lang="en-US" dirty="0" smtClean="0"/>
              <a:t>Naïve </a:t>
            </a:r>
            <a:r>
              <a:rPr lang="en-US" dirty="0"/>
              <a:t>users</a:t>
            </a:r>
          </a:p>
          <a:p>
            <a:r>
              <a:rPr lang="en-US" dirty="0" smtClean="0"/>
              <a:t>Many</a:t>
            </a:r>
            <a:r>
              <a:rPr lang="en-US" dirty="0"/>
              <a:t>, untrusted clients and peers</a:t>
            </a:r>
          </a:p>
          <a:p>
            <a:r>
              <a:rPr lang="en-US" dirty="0" smtClean="0"/>
              <a:t>Protocols </a:t>
            </a:r>
            <a:r>
              <a:rPr lang="en-US" dirty="0"/>
              <a:t>designed for friendly/secure environment</a:t>
            </a:r>
          </a:p>
          <a:p>
            <a:r>
              <a:rPr lang="en-US" dirty="0" smtClean="0"/>
              <a:t>Many </a:t>
            </a:r>
            <a:r>
              <a:rPr lang="en-US" dirty="0"/>
              <a:t>threats / attacks</a:t>
            </a:r>
            <a:r>
              <a:rPr lang="en-US" dirty="0" smtClean="0"/>
              <a:t>…</a:t>
            </a:r>
            <a:endParaRPr lang="en-US" dirty="0"/>
          </a:p>
        </p:txBody>
      </p:sp>
      <p:sp>
        <p:nvSpPr>
          <p:cNvPr id="2" name="Slide Number Placeholder 1"/>
          <p:cNvSpPr>
            <a:spLocks noGrp="1"/>
          </p:cNvSpPr>
          <p:nvPr>
            <p:ph type="sldNum" sz="quarter" idx="12"/>
          </p:nvPr>
        </p:nvSpPr>
        <p:spPr/>
        <p:txBody>
          <a:bodyPr/>
          <a:lstStyle/>
          <a:p>
            <a:fld id="{DAF22AC9-109E-4E4D-92F9-530E51D9A3A2}" type="slidenum">
              <a:rPr lang="he-IL" smtClean="0"/>
              <a:t>12</a:t>
            </a:fld>
            <a:endParaRPr lang="he-IL"/>
          </a:p>
        </p:txBody>
      </p:sp>
    </p:spTree>
    <p:extLst>
      <p:ext uri="{BB962C8B-B14F-4D97-AF65-F5344CB8AC3E}">
        <p14:creationId xmlns:p14="http://schemas.microsoft.com/office/powerpoint/2010/main" val="26425791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BBD5A3D-CB00-4B7C-BC78-5711AC3203AE}" type="slidenum">
              <a:rPr lang="en-US" smtClean="0"/>
              <a:pPr/>
              <a:t>13</a:t>
            </a:fld>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5445" y="914400"/>
            <a:ext cx="8345510" cy="5418199"/>
          </a:xfrm>
          <a:prstGeom prst="rect">
            <a:avLst/>
          </a:prstGeom>
        </p:spPr>
      </p:pic>
    </p:spTree>
    <p:extLst>
      <p:ext uri="{BB962C8B-B14F-4D97-AF65-F5344CB8AC3E}">
        <p14:creationId xmlns:p14="http://schemas.microsoft.com/office/powerpoint/2010/main" val="11555842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3"/>
          <p:cNvSpPr>
            <a:spLocks noGrp="1"/>
          </p:cNvSpPr>
          <p:nvPr>
            <p:ph type="title"/>
          </p:nvPr>
        </p:nvSpPr>
        <p:spPr/>
        <p:txBody>
          <a:bodyPr/>
          <a:lstStyle/>
          <a:p>
            <a:r>
              <a:rPr lang="en-US" dirty="0" smtClean="0"/>
              <a:t>What are the threats…</a:t>
            </a:r>
          </a:p>
        </p:txBody>
      </p:sp>
      <p:sp>
        <p:nvSpPr>
          <p:cNvPr id="21" name="Content Placeholder 20"/>
          <p:cNvSpPr>
            <a:spLocks noGrp="1"/>
          </p:cNvSpPr>
          <p:nvPr>
            <p:ph idx="1"/>
          </p:nvPr>
        </p:nvSpPr>
        <p:spPr/>
        <p:txBody>
          <a:bodyPr>
            <a:normAutofit/>
          </a:bodyPr>
          <a:lstStyle/>
          <a:p>
            <a:endParaRPr lang="en-US" sz="2000" dirty="0"/>
          </a:p>
        </p:txBody>
      </p:sp>
      <p:pic>
        <p:nvPicPr>
          <p:cNvPr id="8" name="Picture 7"/>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148065" y="1576977"/>
            <a:ext cx="3748286" cy="1628897"/>
          </a:xfrm>
          <a:prstGeom prst="rect">
            <a:avLst/>
          </a:prstGeom>
          <a:ln>
            <a:noFill/>
          </a:ln>
          <a:effectLst>
            <a:outerShdw blurRad="292100" dist="139700" dir="2700000" algn="tl" rotWithShape="0">
              <a:srgbClr val="333333">
                <a:alpha val="65000"/>
              </a:srgbClr>
            </a:outerShdw>
          </a:effectLst>
        </p:spPr>
      </p:pic>
      <p:graphicFrame>
        <p:nvGraphicFramePr>
          <p:cNvPr id="12" name="Diagram 11"/>
          <p:cNvGraphicFramePr/>
          <p:nvPr>
            <p:extLst>
              <p:ext uri="{D42A27DB-BD31-4B8C-83A1-F6EECF244321}">
                <p14:modId xmlns:p14="http://schemas.microsoft.com/office/powerpoint/2010/main" val="1278870409"/>
              </p:ext>
            </p:extLst>
          </p:nvPr>
        </p:nvGraphicFramePr>
        <p:xfrm>
          <a:off x="0" y="5278312"/>
          <a:ext cx="9144000" cy="13681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3" name="Picture 6" descr="http://ceoworld.biz/ceo/wp-content/uploads/2010/10/lockheed_martin-logo.jpg"/>
          <p:cNvPicPr>
            <a:picLocks noChangeAspect="1" noChangeArrowheads="1"/>
          </p:cNvPicPr>
          <p:nvPr/>
        </p:nvPicPr>
        <p:blipFill>
          <a:blip r:embed="rId9" cstate="email">
            <a:clrChange>
              <a:clrFrom>
                <a:srgbClr val="FEFFFD"/>
              </a:clrFrom>
              <a:clrTo>
                <a:srgbClr val="FEFFFD">
                  <a:alpha val="0"/>
                </a:srgbClr>
              </a:clrTo>
            </a:clrChange>
            <a:extLst>
              <a:ext uri="{28A0092B-C50C-407E-A947-70E740481C1C}">
                <a14:useLocalDpi xmlns:a14="http://schemas.microsoft.com/office/drawing/2010/main"/>
              </a:ext>
            </a:extLst>
          </a:blip>
          <a:srcRect/>
          <a:stretch>
            <a:fillRect/>
          </a:stretch>
        </p:blipFill>
        <p:spPr bwMode="auto">
          <a:xfrm>
            <a:off x="6019800" y="5136112"/>
            <a:ext cx="990600" cy="516080"/>
          </a:xfrm>
          <a:prstGeom prst="rect">
            <a:avLst/>
          </a:prstGeom>
          <a:noFill/>
        </p:spPr>
      </p:pic>
      <p:pic>
        <p:nvPicPr>
          <p:cNvPr id="14" name="Picture 2" descr="http://t3.gstatic.com/images?q=tbn:ANd9GcSdMCSTPLhv2a98QvstjbU6LAjTCzHPAqqirE18C5-d0kg9tJwWqA"/>
          <p:cNvPicPr>
            <a:picLocks noChangeAspect="1" noChangeArrowheads="1"/>
          </p:cNvPicPr>
          <p:nvPr/>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029200" y="5136112"/>
            <a:ext cx="1022350" cy="570614"/>
          </a:xfrm>
          <a:prstGeom prst="rect">
            <a:avLst/>
          </a:prstGeom>
          <a:noFill/>
        </p:spPr>
      </p:pic>
      <p:pic>
        <p:nvPicPr>
          <p:cNvPr id="15" name="Picture 4"/>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2057400" y="4983712"/>
            <a:ext cx="856397" cy="685800"/>
          </a:xfrm>
          <a:prstGeom prst="rect">
            <a:avLst/>
          </a:prstGeom>
          <a:noFill/>
          <a:ln w="9525">
            <a:solidFill>
              <a:schemeClr val="accent1"/>
            </a:solidFill>
            <a:miter lim="800000"/>
            <a:headEnd/>
            <a:tailEnd/>
          </a:ln>
          <a:effectLst/>
        </p:spPr>
      </p:pic>
      <p:pic>
        <p:nvPicPr>
          <p:cNvPr id="16" name="Picture 11"/>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124200" y="5059912"/>
            <a:ext cx="914400" cy="608492"/>
          </a:xfrm>
          <a:prstGeom prst="rect">
            <a:avLst/>
          </a:prstGeom>
          <a:noFill/>
          <a:ln w="9525">
            <a:solidFill>
              <a:schemeClr val="accent1"/>
            </a:solidFill>
            <a:miter lim="800000"/>
            <a:headEnd/>
            <a:tailEnd/>
          </a:ln>
          <a:effectLst/>
        </p:spPr>
      </p:pic>
      <p:pic>
        <p:nvPicPr>
          <p:cNvPr id="17" name="Picture 2" descr="http://i.telegraph.co.uk/multimedia/archive/01594/PF-nasdaq_1594286c.jpg"/>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4114800" y="5136112"/>
            <a:ext cx="790576" cy="494970"/>
          </a:xfrm>
          <a:prstGeom prst="rect">
            <a:avLst/>
          </a:prstGeom>
          <a:noFill/>
        </p:spPr>
      </p:pic>
      <p:pic>
        <p:nvPicPr>
          <p:cNvPr id="18" name="Picture 2" descr="http://cache.gawker.com/assets/images/gizmodo/2009/03/dalai_lama.jpg"/>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1066800" y="5136112"/>
            <a:ext cx="829733" cy="533400"/>
          </a:xfrm>
          <a:prstGeom prst="rect">
            <a:avLst/>
          </a:prstGeom>
          <a:noFill/>
        </p:spPr>
      </p:pic>
      <p:pic>
        <p:nvPicPr>
          <p:cNvPr id="34818" name="Picture 2" descr="http://ec.europa.eu/economy_finance/images/image8836.gif"/>
          <p:cNvPicPr>
            <a:picLocks noChangeAspect="1" noChangeArrowheads="1"/>
          </p:cNvPicPr>
          <p:nvPr/>
        </p:nvPicPr>
        <p:blipFill>
          <a:blip r:embed="rId15"/>
          <a:srcRect/>
          <a:stretch>
            <a:fillRect/>
          </a:stretch>
        </p:blipFill>
        <p:spPr bwMode="auto">
          <a:xfrm>
            <a:off x="85725" y="4983712"/>
            <a:ext cx="902772" cy="781050"/>
          </a:xfrm>
          <a:prstGeom prst="rect">
            <a:avLst/>
          </a:prstGeom>
          <a:noFill/>
        </p:spPr>
      </p:pic>
      <p:pic>
        <p:nvPicPr>
          <p:cNvPr id="19" name="Picture 11"/>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8001000" y="5059912"/>
            <a:ext cx="914400" cy="608492"/>
          </a:xfrm>
          <a:prstGeom prst="rect">
            <a:avLst/>
          </a:prstGeom>
          <a:noFill/>
          <a:ln w="9525">
            <a:solidFill>
              <a:schemeClr val="accent1"/>
            </a:solidFill>
            <a:miter lim="800000"/>
            <a:headEnd/>
            <a:tailEnd/>
          </a:ln>
          <a:effectLst/>
        </p:spPr>
      </p:pic>
      <p:pic>
        <p:nvPicPr>
          <p:cNvPr id="34820" name="Picture 4"/>
          <p:cNvPicPr>
            <a:picLocks noChangeAspect="1" noChangeArrowheads="1"/>
          </p:cNvPicPr>
          <p:nvPr/>
        </p:nvPicPr>
        <p:blipFill>
          <a:blip r:embed="rId16" cstate="print"/>
          <a:srcRect/>
          <a:stretch>
            <a:fillRect/>
          </a:stretch>
        </p:blipFill>
        <p:spPr bwMode="auto">
          <a:xfrm>
            <a:off x="234043" y="2553391"/>
            <a:ext cx="2057400" cy="228600"/>
          </a:xfrm>
          <a:prstGeom prst="rect">
            <a:avLst/>
          </a:prstGeom>
          <a:noFill/>
          <a:ln w="9525">
            <a:noFill/>
            <a:miter lim="800000"/>
            <a:headEnd/>
            <a:tailEnd/>
          </a:ln>
        </p:spPr>
      </p:pic>
      <p:pic>
        <p:nvPicPr>
          <p:cNvPr id="34819" name="Picture 3"/>
          <p:cNvPicPr>
            <a:picLocks noChangeAspect="1" noChangeArrowheads="1"/>
          </p:cNvPicPr>
          <p:nvPr/>
        </p:nvPicPr>
        <p:blipFill>
          <a:blip r:embed="rId17" cstate="print"/>
          <a:srcRect/>
          <a:stretch>
            <a:fillRect/>
          </a:stretch>
        </p:blipFill>
        <p:spPr bwMode="auto">
          <a:xfrm>
            <a:off x="228599" y="2738092"/>
            <a:ext cx="4532229" cy="881267"/>
          </a:xfrm>
          <a:prstGeom prst="rect">
            <a:avLst/>
          </a:prstGeom>
          <a:noFill/>
          <a:ln w="9525">
            <a:noFill/>
            <a:miter lim="800000"/>
            <a:headEnd/>
            <a:tailEnd/>
          </a:ln>
        </p:spPr>
      </p:pic>
      <p:pic>
        <p:nvPicPr>
          <p:cNvPr id="34824" name="Picture 8" descr="http://www.taxfairnessoregon.org/wp-content/uploads/2011/02/bank-of-america.jpg"/>
          <p:cNvPicPr>
            <a:picLocks noChangeAspect="1" noChangeArrowheads="1"/>
          </p:cNvPicPr>
          <p:nvPr/>
        </p:nvPicPr>
        <p:blipFill>
          <a:blip r:embed="rId18">
            <a:clrChange>
              <a:clrFrom>
                <a:srgbClr val="FFFFFF"/>
              </a:clrFrom>
              <a:clrTo>
                <a:srgbClr val="FFFFFF">
                  <a:alpha val="0"/>
                </a:srgbClr>
              </a:clrTo>
            </a:clrChange>
          </a:blip>
          <a:srcRect/>
          <a:stretch>
            <a:fillRect/>
          </a:stretch>
        </p:blipFill>
        <p:spPr bwMode="auto">
          <a:xfrm>
            <a:off x="7086600" y="5288512"/>
            <a:ext cx="744939" cy="314325"/>
          </a:xfrm>
          <a:prstGeom prst="rect">
            <a:avLst/>
          </a:prstGeom>
          <a:noFill/>
        </p:spPr>
      </p:pic>
      <p:sp>
        <p:nvSpPr>
          <p:cNvPr id="2" name="Slide Number Placeholder 1"/>
          <p:cNvSpPr>
            <a:spLocks noGrp="1"/>
          </p:cNvSpPr>
          <p:nvPr>
            <p:ph type="sldNum" sz="quarter" idx="12"/>
          </p:nvPr>
        </p:nvSpPr>
        <p:spPr/>
        <p:txBody>
          <a:bodyPr/>
          <a:lstStyle/>
          <a:p>
            <a:fld id="{1BBD5A3D-CB00-4B7C-BC78-5711AC3203AE}" type="slidenum">
              <a:rPr lang="en-US" smtClean="0"/>
              <a:pPr/>
              <a:t>14</a:t>
            </a:fld>
            <a:endParaRPr lang="en-US"/>
          </a:p>
        </p:txBody>
      </p:sp>
    </p:spTree>
    <p:extLst>
      <p:ext uri="{BB962C8B-B14F-4D97-AF65-F5344CB8AC3E}">
        <p14:creationId xmlns:p14="http://schemas.microsoft.com/office/powerpoint/2010/main" val="1973715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3"/>
          <p:cNvSpPr>
            <a:spLocks noGrp="1"/>
          </p:cNvSpPr>
          <p:nvPr>
            <p:ph type="title"/>
          </p:nvPr>
        </p:nvSpPr>
        <p:spPr/>
        <p:txBody>
          <a:bodyPr/>
          <a:lstStyle/>
          <a:p>
            <a:r>
              <a:rPr lang="en-US" altLang="en-US" dirty="0" smtClean="0"/>
              <a:t>Some more examples…</a:t>
            </a:r>
          </a:p>
        </p:txBody>
      </p:sp>
      <p:sp>
        <p:nvSpPr>
          <p:cNvPr id="2" name="Slide Number Placeholder 1"/>
          <p:cNvSpPr>
            <a:spLocks noGrp="1"/>
          </p:cNvSpPr>
          <p:nvPr>
            <p:ph type="sldNum" sz="quarter" idx="12"/>
          </p:nvPr>
        </p:nvSpPr>
        <p:spPr/>
        <p:txBody>
          <a:bodyPr/>
          <a:lstStyle/>
          <a:p>
            <a:fld id="{1BBD5A3D-CB00-4B7C-BC78-5711AC3203AE}" type="slidenum">
              <a:rPr lang="en-US" smtClean="0"/>
              <a:pPr/>
              <a:t>15</a:t>
            </a:fld>
            <a:endParaRPr lang="en-US"/>
          </a:p>
        </p:txBody>
      </p:sp>
      <p:pic>
        <p:nvPicPr>
          <p:cNvPr id="532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5220072" y="1556792"/>
            <a:ext cx="3747188" cy="4562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32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539552" y="1556792"/>
            <a:ext cx="3438525" cy="39120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4" cstate="print"/>
          <a:srcRect/>
          <a:stretch>
            <a:fillRect/>
          </a:stretch>
        </p:blipFill>
        <p:spPr bwMode="auto">
          <a:xfrm>
            <a:off x="2324472" y="4303383"/>
            <a:ext cx="2895600" cy="1815885"/>
          </a:xfrm>
          <a:prstGeom prst="rect">
            <a:avLst/>
          </a:prstGeom>
          <a:noFill/>
          <a:ln w="9525">
            <a:noFill/>
            <a:miter lim="800000"/>
            <a:headEnd/>
            <a:tailEnd/>
          </a:ln>
        </p:spPr>
      </p:pic>
    </p:spTree>
    <p:extLst>
      <p:ext uri="{BB962C8B-B14F-4D97-AF65-F5344CB8AC3E}">
        <p14:creationId xmlns:p14="http://schemas.microsoft.com/office/powerpoint/2010/main" val="40241889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5" name="Picture 7" descr="G:\Clients\Ben Gurion University\2013.01\Bracha.Shapira\ATM.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6744662" y="4110795"/>
            <a:ext cx="2219951" cy="27051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565822" y="4139958"/>
            <a:ext cx="2178840" cy="266892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G:\Clients\Alvarion\2009.10\Avi.Shabtay\Utelco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2372604" y="4139958"/>
            <a:ext cx="2217823" cy="267349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179388" y="4122317"/>
            <a:ext cx="2193216" cy="268656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6744662" y="1413246"/>
            <a:ext cx="2219952" cy="268182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 descr="G:\Clients\NICE Security\2012.04\Udi.Segall\Electric_Utilities.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4576050" y="1412776"/>
            <a:ext cx="2168611" cy="267911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2397211" y="1412776"/>
            <a:ext cx="2168611" cy="272718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G:\Clients\NICE\2011.04\David.Geffen\Sales Boot Camp\bxp61338s.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auto">
          <a:xfrm>
            <a:off x="179388" y="1412776"/>
            <a:ext cx="2217823" cy="2711998"/>
          </a:xfrm>
          <a:prstGeom prst="rect">
            <a:avLst/>
          </a:prstGeom>
          <a:noFill/>
          <a:extLst>
            <a:ext uri="{909E8E84-426E-40DD-AFC4-6F175D3DCCD1}">
              <a14:hiddenFill xmlns:a14="http://schemas.microsoft.com/office/drawing/2010/main">
                <a:solidFill>
                  <a:srgbClr val="FFFFFF"/>
                </a:solidFill>
              </a14:hiddenFill>
            </a:ext>
          </a:extLst>
        </p:spPr>
      </p:pic>
      <p:sp>
        <p:nvSpPr>
          <p:cNvPr id="17409" name="Title 1"/>
          <p:cNvSpPr>
            <a:spLocks noGrp="1"/>
          </p:cNvSpPr>
          <p:nvPr>
            <p:ph type="title"/>
          </p:nvPr>
        </p:nvSpPr>
        <p:spPr/>
        <p:txBody>
          <a:bodyPr>
            <a:normAutofit fontScale="90000"/>
          </a:bodyPr>
          <a:lstStyle/>
          <a:p>
            <a:r>
              <a:rPr lang="en-US" smtClean="0"/>
              <a:t>Cyber attacks and critical infrastructure</a:t>
            </a:r>
            <a:endParaRPr lang="en-US" dirty="0" smtClean="0"/>
          </a:p>
        </p:txBody>
      </p:sp>
      <p:sp>
        <p:nvSpPr>
          <p:cNvPr id="21" name="Rectangle 20"/>
          <p:cNvSpPr/>
          <p:nvPr/>
        </p:nvSpPr>
        <p:spPr>
          <a:xfrm>
            <a:off x="179388" y="1412776"/>
            <a:ext cx="2160364" cy="28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1400" b="1" dirty="0"/>
              <a:t>Government Operations</a:t>
            </a:r>
          </a:p>
        </p:txBody>
      </p:sp>
      <p:sp>
        <p:nvSpPr>
          <p:cNvPr id="40" name="Rectangle 39"/>
          <p:cNvSpPr/>
          <p:nvPr/>
        </p:nvSpPr>
        <p:spPr>
          <a:xfrm>
            <a:off x="2392776" y="1412776"/>
            <a:ext cx="2160364" cy="28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1400" b="1" dirty="0"/>
              <a:t>Emergency Systems</a:t>
            </a:r>
          </a:p>
        </p:txBody>
      </p:sp>
      <p:sp>
        <p:nvSpPr>
          <p:cNvPr id="41" name="Rectangle 40"/>
          <p:cNvSpPr/>
          <p:nvPr/>
        </p:nvSpPr>
        <p:spPr>
          <a:xfrm>
            <a:off x="4590427" y="1412776"/>
            <a:ext cx="2160364" cy="28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lnSpc>
                <a:spcPct val="90000"/>
              </a:lnSpc>
            </a:pPr>
            <a:r>
              <a:rPr lang="en-GB" sz="1400" b="1" dirty="0"/>
              <a:t>Gas &amp; </a:t>
            </a:r>
            <a:r>
              <a:rPr lang="en-GB" sz="1400" b="1" dirty="0" smtClean="0"/>
              <a:t>Oil</a:t>
            </a:r>
            <a:endParaRPr lang="en-GB" sz="1400" b="1" dirty="0"/>
          </a:p>
        </p:txBody>
      </p:sp>
      <p:sp>
        <p:nvSpPr>
          <p:cNvPr id="42" name="Rectangle 41"/>
          <p:cNvSpPr/>
          <p:nvPr/>
        </p:nvSpPr>
        <p:spPr>
          <a:xfrm>
            <a:off x="6804250" y="1416280"/>
            <a:ext cx="2160364" cy="28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lnSpc>
                <a:spcPct val="90000"/>
              </a:lnSpc>
            </a:pPr>
            <a:r>
              <a:rPr lang="en-GB" sz="1400" b="1" dirty="0"/>
              <a:t>Water Supply Systems</a:t>
            </a:r>
          </a:p>
        </p:txBody>
      </p:sp>
      <p:sp>
        <p:nvSpPr>
          <p:cNvPr id="43" name="Rectangle 42"/>
          <p:cNvSpPr/>
          <p:nvPr/>
        </p:nvSpPr>
        <p:spPr>
          <a:xfrm>
            <a:off x="179388" y="6525922"/>
            <a:ext cx="2160364" cy="28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1400" b="1" dirty="0"/>
              <a:t>Telecommunications</a:t>
            </a:r>
          </a:p>
        </p:txBody>
      </p:sp>
      <p:sp>
        <p:nvSpPr>
          <p:cNvPr id="44" name="Rectangle 43"/>
          <p:cNvSpPr/>
          <p:nvPr/>
        </p:nvSpPr>
        <p:spPr>
          <a:xfrm>
            <a:off x="2392776" y="6525922"/>
            <a:ext cx="2160364" cy="28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1400" b="1" dirty="0"/>
              <a:t>Electrical Energy</a:t>
            </a:r>
          </a:p>
        </p:txBody>
      </p:sp>
      <p:sp>
        <p:nvSpPr>
          <p:cNvPr id="45" name="Rectangle 44"/>
          <p:cNvSpPr/>
          <p:nvPr/>
        </p:nvSpPr>
        <p:spPr>
          <a:xfrm>
            <a:off x="4589891" y="6525922"/>
            <a:ext cx="2160364" cy="28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1400" b="1" dirty="0"/>
              <a:t>Transportation</a:t>
            </a:r>
          </a:p>
        </p:txBody>
      </p:sp>
      <p:sp>
        <p:nvSpPr>
          <p:cNvPr id="46" name="Rectangle 45"/>
          <p:cNvSpPr/>
          <p:nvPr/>
        </p:nvSpPr>
        <p:spPr>
          <a:xfrm>
            <a:off x="6804250" y="6525922"/>
            <a:ext cx="2160364" cy="28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1400" b="1" dirty="0"/>
              <a:t>Banking &amp; Finance</a:t>
            </a:r>
          </a:p>
        </p:txBody>
      </p:sp>
      <p:graphicFrame>
        <p:nvGraphicFramePr>
          <p:cNvPr id="20" name="Table 19"/>
          <p:cNvGraphicFramePr>
            <a:graphicFrameLocks noGrp="1"/>
          </p:cNvGraphicFramePr>
          <p:nvPr>
            <p:extLst>
              <p:ext uri="{D42A27DB-BD31-4B8C-83A1-F6EECF244321}">
                <p14:modId xmlns:p14="http://schemas.microsoft.com/office/powerpoint/2010/main" val="3693180751"/>
              </p:ext>
            </p:extLst>
          </p:nvPr>
        </p:nvGraphicFramePr>
        <p:xfrm>
          <a:off x="179388" y="1413246"/>
          <a:ext cx="8785224" cy="5400676"/>
        </p:xfrm>
        <a:graphic>
          <a:graphicData uri="http://schemas.openxmlformats.org/drawingml/2006/table">
            <a:tbl>
              <a:tblPr firstRow="1" bandRow="1">
                <a:tableStyleId>{5C22544A-7EE6-4342-B048-85BDC9FD1C3A}</a:tableStyleId>
              </a:tblPr>
              <a:tblGrid>
                <a:gridCol w="2196306">
                  <a:extLst>
                    <a:ext uri="{9D8B030D-6E8A-4147-A177-3AD203B41FA5}">
                      <a16:colId xmlns:a16="http://schemas.microsoft.com/office/drawing/2014/main" val="20000"/>
                    </a:ext>
                  </a:extLst>
                </a:gridCol>
                <a:gridCol w="2196306">
                  <a:extLst>
                    <a:ext uri="{9D8B030D-6E8A-4147-A177-3AD203B41FA5}">
                      <a16:colId xmlns:a16="http://schemas.microsoft.com/office/drawing/2014/main" val="20001"/>
                    </a:ext>
                  </a:extLst>
                </a:gridCol>
                <a:gridCol w="2196306">
                  <a:extLst>
                    <a:ext uri="{9D8B030D-6E8A-4147-A177-3AD203B41FA5}">
                      <a16:colId xmlns:a16="http://schemas.microsoft.com/office/drawing/2014/main" val="20002"/>
                    </a:ext>
                  </a:extLst>
                </a:gridCol>
                <a:gridCol w="2196306">
                  <a:extLst>
                    <a:ext uri="{9D8B030D-6E8A-4147-A177-3AD203B41FA5}">
                      <a16:colId xmlns:a16="http://schemas.microsoft.com/office/drawing/2014/main" val="20003"/>
                    </a:ext>
                  </a:extLst>
                </a:gridCol>
              </a:tblGrid>
              <a:tr h="2700338">
                <a:tc>
                  <a:txBody>
                    <a:bodyPr/>
                    <a:lstStyle/>
                    <a:p>
                      <a:endParaRPr lang="en-GB" dirty="0"/>
                    </a:p>
                  </a:txBody>
                  <a:tcPr>
                    <a:lnR w="76200" cap="flat" cmpd="sng" algn="ctr">
                      <a:solidFill>
                        <a:schemeClr val="bg1"/>
                      </a:solidFill>
                      <a:prstDash val="solid"/>
                      <a:round/>
                      <a:headEnd type="none" w="med" len="med"/>
                      <a:tailEnd type="none" w="med" len="med"/>
                    </a:lnR>
                    <a:lnB w="76200" cap="flat" cmpd="sng" algn="ctr">
                      <a:solidFill>
                        <a:schemeClr val="bg1"/>
                      </a:solidFill>
                      <a:prstDash val="solid"/>
                      <a:round/>
                      <a:headEnd type="none" w="med" len="med"/>
                      <a:tailEnd type="none" w="med" len="med"/>
                    </a:lnB>
                    <a:noFill/>
                  </a:tcPr>
                </a:tc>
                <a:tc>
                  <a:txBody>
                    <a:bodyPr/>
                    <a:lstStyle/>
                    <a:p>
                      <a:endParaRPr lang="en-GB" dirty="0"/>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76200" cap="flat" cmpd="sng" algn="ctr">
                      <a:solidFill>
                        <a:schemeClr val="bg1"/>
                      </a:solidFill>
                      <a:prstDash val="solid"/>
                      <a:round/>
                      <a:headEnd type="none" w="med" len="med"/>
                      <a:tailEnd type="none" w="med" len="med"/>
                    </a:lnB>
                    <a:noFill/>
                  </a:tcPr>
                </a:tc>
                <a:tc>
                  <a:txBody>
                    <a:bodyPr/>
                    <a:lstStyle/>
                    <a:p>
                      <a:endParaRPr lang="en-GB" dirty="0"/>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76200" cap="flat" cmpd="sng" algn="ctr">
                      <a:solidFill>
                        <a:schemeClr val="bg1"/>
                      </a:solidFill>
                      <a:prstDash val="solid"/>
                      <a:round/>
                      <a:headEnd type="none" w="med" len="med"/>
                      <a:tailEnd type="none" w="med" len="med"/>
                    </a:lnB>
                    <a:noFill/>
                  </a:tcPr>
                </a:tc>
                <a:tc>
                  <a:txBody>
                    <a:bodyPr/>
                    <a:lstStyle/>
                    <a:p>
                      <a:endParaRPr lang="en-GB" dirty="0"/>
                    </a:p>
                  </a:txBody>
                  <a:tcPr>
                    <a:lnL w="76200" cap="flat" cmpd="sng" algn="ctr">
                      <a:solidFill>
                        <a:schemeClr val="bg1"/>
                      </a:solidFill>
                      <a:prstDash val="solid"/>
                      <a:round/>
                      <a:headEnd type="none" w="med" len="med"/>
                      <a:tailEnd type="none" w="med" len="med"/>
                    </a:lnL>
                    <a:lnB w="762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0"/>
                  </a:ext>
                </a:extLst>
              </a:tr>
              <a:tr h="2700338">
                <a:tc>
                  <a:txBody>
                    <a:bodyPr/>
                    <a:lstStyle/>
                    <a:p>
                      <a:endParaRPr lang="en-GB" dirty="0"/>
                    </a:p>
                  </a:txBody>
                  <a:tcPr>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noFill/>
                  </a:tcPr>
                </a:tc>
                <a:tc>
                  <a:txBody>
                    <a:bodyPr/>
                    <a:lstStyle/>
                    <a:p>
                      <a:endParaRPr lang="en-GB" dirty="0"/>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noFill/>
                  </a:tcPr>
                </a:tc>
                <a:tc>
                  <a:txBody>
                    <a:bodyPr/>
                    <a:lstStyle/>
                    <a:p>
                      <a:endParaRPr lang="en-GB" dirty="0"/>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noFill/>
                  </a:tcPr>
                </a:tc>
                <a:tc>
                  <a:txBody>
                    <a:bodyPr/>
                    <a:lstStyle/>
                    <a:p>
                      <a:endParaRPr lang="en-GB" dirty="0"/>
                    </a:p>
                  </a:txBody>
                  <a:tcPr>
                    <a:lnL w="76200" cap="flat" cmpd="sng" algn="ctr">
                      <a:solidFill>
                        <a:schemeClr val="bg1"/>
                      </a:solidFill>
                      <a:prstDash val="solid"/>
                      <a:round/>
                      <a:headEnd type="none" w="med" len="med"/>
                      <a:tailEnd type="none" w="med" len="med"/>
                    </a:lnL>
                    <a:lnT w="76200" cap="flat" cmpd="sng" algn="ctr">
                      <a:solidFill>
                        <a:schemeClr val="bg1"/>
                      </a:solidFill>
                      <a:prstDash val="solid"/>
                      <a:round/>
                      <a:headEnd type="none" w="med" len="med"/>
                      <a:tailEnd type="none" w="med" len="med"/>
                    </a:lnT>
                    <a:noFill/>
                  </a:tcPr>
                </a:tc>
                <a:extLst>
                  <a:ext uri="{0D108BD9-81ED-4DB2-BD59-A6C34878D82A}">
                    <a16:rowId xmlns:a16="http://schemas.microsoft.com/office/drawing/2014/main" val="10001"/>
                  </a:ext>
                </a:extLst>
              </a:tr>
            </a:tbl>
          </a:graphicData>
        </a:graphic>
      </p:graphicFrame>
      <p:sp>
        <p:nvSpPr>
          <p:cNvPr id="25" name="Rounded Rectangle 24"/>
          <p:cNvSpPr/>
          <p:nvPr/>
        </p:nvSpPr>
        <p:spPr>
          <a:xfrm>
            <a:off x="3554644" y="3681536"/>
            <a:ext cx="2034713" cy="86409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solidFill>
            </a:endParaRPr>
          </a:p>
        </p:txBody>
      </p:sp>
      <p:sp>
        <p:nvSpPr>
          <p:cNvPr id="24" name="Rectangle 23"/>
          <p:cNvSpPr/>
          <p:nvPr/>
        </p:nvSpPr>
        <p:spPr>
          <a:xfrm>
            <a:off x="3665341" y="3768729"/>
            <a:ext cx="1813318" cy="646331"/>
          </a:xfrm>
          <a:prstGeom prst="rect">
            <a:avLst/>
          </a:prstGeom>
        </p:spPr>
        <p:txBody>
          <a:bodyPr wrap="none">
            <a:spAutoFit/>
          </a:bodyPr>
          <a:lstStyle/>
          <a:p>
            <a:pPr algn="ctr"/>
            <a:r>
              <a:rPr lang="en-GB" b="1" dirty="0">
                <a:solidFill>
                  <a:schemeClr val="tx1">
                    <a:lumMod val="95000"/>
                    <a:lumOff val="5000"/>
                  </a:schemeClr>
                </a:solidFill>
              </a:rPr>
              <a:t>Critical </a:t>
            </a:r>
            <a:r>
              <a:rPr lang="en-GB" b="1" dirty="0" smtClean="0">
                <a:solidFill>
                  <a:schemeClr val="tx1">
                    <a:lumMod val="95000"/>
                    <a:lumOff val="5000"/>
                  </a:schemeClr>
                </a:solidFill>
              </a:rPr>
              <a:t/>
            </a:r>
            <a:br>
              <a:rPr lang="en-GB" b="1" dirty="0" smtClean="0">
                <a:solidFill>
                  <a:schemeClr val="tx1">
                    <a:lumMod val="95000"/>
                    <a:lumOff val="5000"/>
                  </a:schemeClr>
                </a:solidFill>
              </a:rPr>
            </a:br>
            <a:r>
              <a:rPr lang="en-GB" b="1" dirty="0" smtClean="0">
                <a:solidFill>
                  <a:schemeClr val="tx1">
                    <a:lumMod val="95000"/>
                    <a:lumOff val="5000"/>
                  </a:schemeClr>
                </a:solidFill>
              </a:rPr>
              <a:t>Infrastructures</a:t>
            </a:r>
            <a:endParaRPr lang="en-GB" b="1" dirty="0">
              <a:solidFill>
                <a:schemeClr val="tx1">
                  <a:lumMod val="95000"/>
                  <a:lumOff val="5000"/>
                </a:schemeClr>
              </a:solidFill>
            </a:endParaRPr>
          </a:p>
        </p:txBody>
      </p:sp>
    </p:spTree>
    <p:extLst>
      <p:ext uri="{BB962C8B-B14F-4D97-AF65-F5344CB8AC3E}">
        <p14:creationId xmlns:p14="http://schemas.microsoft.com/office/powerpoint/2010/main" val="18637653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Project ‘Aurora’ (2007)</a:t>
            </a:r>
            <a:endParaRPr lang="en-US" dirty="0"/>
          </a:p>
        </p:txBody>
      </p:sp>
      <p:sp>
        <p:nvSpPr>
          <p:cNvPr id="4" name="Slide Number Placeholder 3"/>
          <p:cNvSpPr>
            <a:spLocks noGrp="1"/>
          </p:cNvSpPr>
          <p:nvPr>
            <p:ph type="sldNum" sz="quarter" idx="12"/>
          </p:nvPr>
        </p:nvSpPr>
        <p:spPr/>
        <p:txBody>
          <a:bodyPr/>
          <a:lstStyle/>
          <a:p>
            <a:fld id="{1BBD5A3D-CB00-4B7C-BC78-5711AC3203AE}" type="slidenum">
              <a:rPr lang="en-US" smtClean="0"/>
              <a:pPr/>
              <a:t>17</a:t>
            </a:fld>
            <a:endParaRPr lang="en-US"/>
          </a:p>
        </p:txBody>
      </p:sp>
      <p:pic>
        <p:nvPicPr>
          <p:cNvPr id="3" name="Staged cyber attack reveals vulnerability in power grid.mp4">
            <a:hlinkClick r:id="" action="ppaction://media"/>
          </p:cNvPr>
          <p:cNvPicPr>
            <a:picLocks noChangeAspect="1"/>
          </p:cNvPicPr>
          <p:nvPr>
            <a:videoFile r:link="rId2"/>
            <p:extLst>
              <p:ext uri="{DAA4B4D4-6D71-4841-9C94-3DE7FCFB9230}">
                <p14:media xmlns:p14="http://schemas.microsoft.com/office/powerpoint/2010/main" r:embed="rId1">
                  <p14:bmkLst>
                    <p14:bmk name="Bookmark 1" time="0"/>
                  </p14:bmkLst>
                </p14:media>
              </p:ext>
            </p:extLst>
          </p:nvPr>
        </p:nvPicPr>
        <p:blipFill>
          <a:blip r:embed="rId5" cstate="print"/>
          <a:stretch>
            <a:fillRect/>
          </a:stretch>
        </p:blipFill>
        <p:spPr>
          <a:xfrm>
            <a:off x="539552" y="1412776"/>
            <a:ext cx="8153400" cy="4586287"/>
          </a:xfrm>
          <a:prstGeom prst="rect">
            <a:avLst/>
          </a:prstGeom>
        </p:spPr>
      </p:pic>
    </p:spTree>
    <p:extLst>
      <p:ext uri="{BB962C8B-B14F-4D97-AF65-F5344CB8AC3E}">
        <p14:creationId xmlns:p14="http://schemas.microsoft.com/office/powerpoint/2010/main" val="10194931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SCADA Networks</a:t>
            </a:r>
            <a:endParaRPr lang="en-US" dirty="0"/>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l="4618" t="9641" r="26756" b="13579"/>
          <a:stretch/>
        </p:blipFill>
        <p:spPr>
          <a:xfrm>
            <a:off x="1002432" y="1556792"/>
            <a:ext cx="7139136" cy="4490747"/>
          </a:xfrm>
          <a:prstGeom prst="rect">
            <a:avLst/>
          </a:prstGeom>
        </p:spPr>
      </p:pic>
      <p:sp>
        <p:nvSpPr>
          <p:cNvPr id="4" name="Slide Number Placeholder 3"/>
          <p:cNvSpPr>
            <a:spLocks noGrp="1"/>
          </p:cNvSpPr>
          <p:nvPr>
            <p:ph type="sldNum" sz="quarter" idx="12"/>
          </p:nvPr>
        </p:nvSpPr>
        <p:spPr/>
        <p:txBody>
          <a:bodyPr/>
          <a:lstStyle/>
          <a:p>
            <a:fld id="{DAF22AC9-109E-4E4D-92F9-530E51D9A3A2}" type="slidenum">
              <a:rPr lang="he-IL" smtClean="0"/>
              <a:t>18</a:t>
            </a:fld>
            <a:endParaRPr lang="he-IL"/>
          </a:p>
        </p:txBody>
      </p:sp>
    </p:spTree>
    <p:extLst>
      <p:ext uri="{BB962C8B-B14F-4D97-AF65-F5344CB8AC3E}">
        <p14:creationId xmlns:p14="http://schemas.microsoft.com/office/powerpoint/2010/main" val="10072865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459" name="Object 2" hidden="1"/>
          <p:cNvGraphicFramePr>
            <a:graphicFrameLocks noChangeAspect="1"/>
          </p:cNvGraphicFramePr>
          <p:nvPr>
            <p:custDataLst>
              <p:tags r:id="rId3"/>
            </p:custDataLst>
          </p:nvPr>
        </p:nvGraphicFramePr>
        <p:xfrm>
          <a:off x="1" y="857644"/>
          <a:ext cx="158750" cy="119045"/>
        </p:xfrm>
        <a:graphic>
          <a:graphicData uri="http://schemas.openxmlformats.org/presentationml/2006/ole">
            <mc:AlternateContent xmlns:mc="http://schemas.openxmlformats.org/markup-compatibility/2006">
              <mc:Choice xmlns:v="urn:schemas-microsoft-com:vml" Requires="v">
                <p:oleObj spid="_x0000_s2065"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 y="857644"/>
                        <a:ext cx="158750" cy="1190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60" name="Rectangle 3"/>
          <p:cNvSpPr>
            <a:spLocks noGrp="1" noChangeArrowheads="1"/>
          </p:cNvSpPr>
          <p:nvPr>
            <p:ph type="title"/>
            <p:custDataLst>
              <p:tags r:id="rId4"/>
            </p:custDataLst>
          </p:nvPr>
        </p:nvSpPr>
        <p:spPr/>
        <p:txBody>
          <a:bodyPr>
            <a:normAutofit/>
          </a:bodyPr>
          <a:lstStyle/>
          <a:p>
            <a:r>
              <a:rPr lang="en-US" altLang="en-US" dirty="0" smtClean="0"/>
              <a:t>9-1-1 system DDoS blackout</a:t>
            </a:r>
            <a:endParaRPr lang="en-US" altLang="en-US" dirty="0"/>
          </a:p>
        </p:txBody>
      </p:sp>
      <p:sp>
        <p:nvSpPr>
          <p:cNvPr id="12" name="Content Placeholder 11"/>
          <p:cNvSpPr>
            <a:spLocks noGrp="1"/>
          </p:cNvSpPr>
          <p:nvPr>
            <p:ph idx="1"/>
          </p:nvPr>
        </p:nvSpPr>
        <p:spPr/>
        <p:txBody>
          <a:bodyPr/>
          <a:lstStyle/>
          <a:p>
            <a:endParaRPr lang="en-US"/>
          </a:p>
        </p:txBody>
      </p:sp>
      <p:sp>
        <p:nvSpPr>
          <p:cNvPr id="16" name="Foliennummernplatzhalter 4"/>
          <p:cNvSpPr>
            <a:spLocks noGrp="1"/>
          </p:cNvSpPr>
          <p:nvPr>
            <p:ph type="sldNum" sz="quarter" idx="12"/>
          </p:nvPr>
        </p:nvSpPr>
        <p:spPr/>
        <p:txBody>
          <a:bodyPr/>
          <a:lstStyle>
            <a:lvl1pPr defTabSz="457305" eaLnBrk="0" hangingPunct="0">
              <a:defRPr sz="1826">
                <a:solidFill>
                  <a:schemeClr val="bg1"/>
                </a:solidFill>
                <a:latin typeface="Tele-GroteskFet" pitchFamily="2" charset="0"/>
                <a:cs typeface="Arial" charset="0"/>
              </a:defRPr>
            </a:lvl1pPr>
            <a:lvl2pPr marL="589582" indent="-226763" defTabSz="457305" eaLnBrk="0" hangingPunct="0">
              <a:defRPr sz="1826">
                <a:solidFill>
                  <a:schemeClr val="bg1"/>
                </a:solidFill>
                <a:latin typeface="Tele-GroteskFet" pitchFamily="2" charset="0"/>
                <a:cs typeface="Arial" charset="0"/>
              </a:defRPr>
            </a:lvl2pPr>
            <a:lvl3pPr marL="907049" indent="-181410" defTabSz="457305" eaLnBrk="0" hangingPunct="0">
              <a:defRPr sz="1826">
                <a:solidFill>
                  <a:schemeClr val="bg1"/>
                </a:solidFill>
                <a:latin typeface="Tele-GroteskFet" pitchFamily="2" charset="0"/>
                <a:cs typeface="Arial" charset="0"/>
              </a:defRPr>
            </a:lvl3pPr>
            <a:lvl4pPr marL="1269869" indent="-181410" defTabSz="457305" eaLnBrk="0" hangingPunct="0">
              <a:defRPr sz="1826">
                <a:solidFill>
                  <a:schemeClr val="bg1"/>
                </a:solidFill>
                <a:latin typeface="Tele-GroteskFet" pitchFamily="2" charset="0"/>
                <a:cs typeface="Arial" charset="0"/>
              </a:defRPr>
            </a:lvl4pPr>
            <a:lvl5pPr marL="1632687" indent="-181410" defTabSz="457305" eaLnBrk="0" hangingPunct="0">
              <a:defRPr sz="1826">
                <a:solidFill>
                  <a:schemeClr val="bg1"/>
                </a:solidFill>
                <a:latin typeface="Tele-GroteskFet" pitchFamily="2" charset="0"/>
                <a:cs typeface="Arial" charset="0"/>
              </a:defRPr>
            </a:lvl5pPr>
            <a:lvl6pPr marL="1995508" indent="-181410" defTabSz="457305" eaLnBrk="0" fontAlgn="base" hangingPunct="0">
              <a:lnSpc>
                <a:spcPct val="90000"/>
              </a:lnSpc>
              <a:spcBef>
                <a:spcPct val="25000"/>
              </a:spcBef>
              <a:spcAft>
                <a:spcPct val="0"/>
              </a:spcAft>
              <a:defRPr sz="1826">
                <a:solidFill>
                  <a:schemeClr val="bg1"/>
                </a:solidFill>
                <a:latin typeface="Tele-GroteskFet" pitchFamily="2" charset="0"/>
                <a:cs typeface="Arial" charset="0"/>
              </a:defRPr>
            </a:lvl6pPr>
            <a:lvl7pPr marL="2358326" indent="-181410" defTabSz="457305" eaLnBrk="0" fontAlgn="base" hangingPunct="0">
              <a:lnSpc>
                <a:spcPct val="90000"/>
              </a:lnSpc>
              <a:spcBef>
                <a:spcPct val="25000"/>
              </a:spcBef>
              <a:spcAft>
                <a:spcPct val="0"/>
              </a:spcAft>
              <a:defRPr sz="1826">
                <a:solidFill>
                  <a:schemeClr val="bg1"/>
                </a:solidFill>
                <a:latin typeface="Tele-GroteskFet" pitchFamily="2" charset="0"/>
                <a:cs typeface="Arial" charset="0"/>
              </a:defRPr>
            </a:lvl7pPr>
            <a:lvl8pPr marL="2721146" indent="-181410" defTabSz="457305" eaLnBrk="0" fontAlgn="base" hangingPunct="0">
              <a:lnSpc>
                <a:spcPct val="90000"/>
              </a:lnSpc>
              <a:spcBef>
                <a:spcPct val="25000"/>
              </a:spcBef>
              <a:spcAft>
                <a:spcPct val="0"/>
              </a:spcAft>
              <a:defRPr sz="1826">
                <a:solidFill>
                  <a:schemeClr val="bg1"/>
                </a:solidFill>
                <a:latin typeface="Tele-GroteskFet" pitchFamily="2" charset="0"/>
                <a:cs typeface="Arial" charset="0"/>
              </a:defRPr>
            </a:lvl8pPr>
            <a:lvl9pPr marL="3083965" indent="-181410" defTabSz="457305" eaLnBrk="0" fontAlgn="base" hangingPunct="0">
              <a:lnSpc>
                <a:spcPct val="90000"/>
              </a:lnSpc>
              <a:spcBef>
                <a:spcPct val="25000"/>
              </a:spcBef>
              <a:spcAft>
                <a:spcPct val="0"/>
              </a:spcAft>
              <a:defRPr sz="1826">
                <a:solidFill>
                  <a:schemeClr val="bg1"/>
                </a:solidFill>
                <a:latin typeface="Tele-GroteskFet" pitchFamily="2" charset="0"/>
                <a:cs typeface="Arial" charset="0"/>
              </a:defRPr>
            </a:lvl9pPr>
          </a:lstStyle>
          <a:p>
            <a:fld id="{FC8C487A-8DCD-41DF-99B4-3DED7A62164D}" type="slidenum">
              <a:rPr lang="en-US" smtClean="0"/>
              <a:pPr/>
              <a:t>19</a:t>
            </a:fld>
            <a:endParaRPr lang="en-US" dirty="0"/>
          </a:p>
        </p:txBody>
      </p:sp>
      <p:pic>
        <p:nvPicPr>
          <p:cNvPr id="6" name="Picture 5"/>
          <p:cNvPicPr>
            <a:picLocks noChangeAspect="1"/>
          </p:cNvPicPr>
          <p:nvPr/>
        </p:nvPicPr>
        <p:blipFill rotWithShape="1">
          <a:blip r:embed="rId9"/>
          <a:srcRect l="511" b="30480"/>
          <a:stretch/>
        </p:blipFill>
        <p:spPr>
          <a:xfrm>
            <a:off x="368103" y="1711420"/>
            <a:ext cx="3333101" cy="2248861"/>
          </a:xfrm>
          <a:prstGeom prst="rect">
            <a:avLst/>
          </a:prstGeom>
          <a:ln>
            <a:noFill/>
          </a:ln>
          <a:effectLst>
            <a:outerShdw blurRad="190500" algn="tl" rotWithShape="0">
              <a:srgbClr val="000000">
                <a:alpha val="70000"/>
              </a:srgbClr>
            </a:outerShdw>
          </a:effectLst>
        </p:spPr>
      </p:pic>
      <p:pic>
        <p:nvPicPr>
          <p:cNvPr id="2" name="Picture 1"/>
          <p:cNvPicPr>
            <a:picLocks noChangeAspect="1"/>
          </p:cNvPicPr>
          <p:nvPr/>
        </p:nvPicPr>
        <p:blipFill>
          <a:blip r:embed="rId10"/>
          <a:stretch>
            <a:fillRect/>
          </a:stretch>
        </p:blipFill>
        <p:spPr>
          <a:xfrm>
            <a:off x="4240925" y="1776179"/>
            <a:ext cx="4529922" cy="2119343"/>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Isosceles Triangle 2"/>
          <p:cNvSpPr/>
          <p:nvPr/>
        </p:nvSpPr>
        <p:spPr>
          <a:xfrm rot="5400000">
            <a:off x="2827355" y="2764418"/>
            <a:ext cx="2248862" cy="142868"/>
          </a:xfrm>
          <a:prstGeom prst="triangl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29" dirty="0" err="1">
              <a:solidFill>
                <a:schemeClr val="tx1"/>
              </a:solidFill>
            </a:endParaRPr>
          </a:p>
        </p:txBody>
      </p:sp>
      <p:sp>
        <p:nvSpPr>
          <p:cNvPr id="9" name="Isosceles Triangle 8"/>
          <p:cNvSpPr/>
          <p:nvPr/>
        </p:nvSpPr>
        <p:spPr>
          <a:xfrm rot="10800000">
            <a:off x="368102" y="4089573"/>
            <a:ext cx="8498994" cy="268160"/>
          </a:xfrm>
          <a:prstGeom prst="triangl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29" dirty="0" err="1">
              <a:solidFill>
                <a:schemeClr val="tx1"/>
              </a:solidFill>
            </a:endParaRPr>
          </a:p>
        </p:txBody>
      </p:sp>
      <p:pic>
        <p:nvPicPr>
          <p:cNvPr id="7" name="Picture 6"/>
          <p:cNvPicPr>
            <a:picLocks noChangeAspect="1"/>
          </p:cNvPicPr>
          <p:nvPr/>
        </p:nvPicPr>
        <p:blipFill>
          <a:blip r:embed="rId11"/>
          <a:stretch>
            <a:fillRect/>
          </a:stretch>
        </p:blipFill>
        <p:spPr>
          <a:xfrm>
            <a:off x="3275856" y="4365104"/>
            <a:ext cx="2683485" cy="1440448"/>
          </a:xfrm>
          <a:prstGeom prst="rect">
            <a:avLst/>
          </a:prstGeom>
          <a:ln>
            <a:solidFill>
              <a:schemeClr val="tx1"/>
            </a:solidFill>
          </a:ln>
        </p:spPr>
      </p:pic>
      <p:sp>
        <p:nvSpPr>
          <p:cNvPr id="8" name="Rectangle 7"/>
          <p:cNvSpPr/>
          <p:nvPr/>
        </p:nvSpPr>
        <p:spPr>
          <a:xfrm>
            <a:off x="5138945" y="4811280"/>
            <a:ext cx="820395" cy="907093"/>
          </a:xfrm>
          <a:prstGeom prst="rect">
            <a:avLst/>
          </a:prstGeom>
          <a:solidFill>
            <a:srgbClr val="FAFAF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29" dirty="0" err="1">
              <a:solidFill>
                <a:schemeClr val="tx1"/>
              </a:solidFill>
            </a:endParaRPr>
          </a:p>
        </p:txBody>
      </p:sp>
    </p:spTree>
    <p:custDataLst>
      <p:tags r:id="rId2"/>
    </p:custDataLst>
    <p:extLst>
      <p:ext uri="{BB962C8B-B14F-4D97-AF65-F5344CB8AC3E}">
        <p14:creationId xmlns:p14="http://schemas.microsoft.com/office/powerpoint/2010/main" val="1818810050"/>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Syllabus</a:t>
            </a:r>
            <a:endParaRPr lang="en-US"/>
          </a:p>
        </p:txBody>
      </p:sp>
      <p:sp>
        <p:nvSpPr>
          <p:cNvPr id="3" name="Content Placeholder 2"/>
          <p:cNvSpPr>
            <a:spLocks noGrp="1"/>
          </p:cNvSpPr>
          <p:nvPr>
            <p:ph idx="1"/>
          </p:nvPr>
        </p:nvSpPr>
        <p:spPr>
          <a:xfrm>
            <a:off x="457200" y="1600200"/>
            <a:ext cx="8435280" cy="4525963"/>
          </a:xfrm>
        </p:spPr>
        <p:txBody>
          <a:bodyPr>
            <a:normAutofit fontScale="70000" lnSpcReduction="20000"/>
          </a:bodyPr>
          <a:lstStyle/>
          <a:p>
            <a:r>
              <a:rPr lang="en-US" dirty="0" smtClean="0"/>
              <a:t>When:</a:t>
            </a:r>
          </a:p>
          <a:p>
            <a:pPr lvl="1"/>
            <a:r>
              <a:rPr lang="en-US" dirty="0" smtClean="0"/>
              <a:t>Monday </a:t>
            </a:r>
            <a:r>
              <a:rPr lang="en-US" dirty="0" smtClean="0"/>
              <a:t>09:00 </a:t>
            </a:r>
            <a:r>
              <a:rPr lang="en-US" dirty="0" smtClean="0"/>
              <a:t>– </a:t>
            </a:r>
            <a:r>
              <a:rPr lang="en-US" dirty="0" smtClean="0"/>
              <a:t>12:00</a:t>
            </a:r>
          </a:p>
          <a:p>
            <a:pPr lvl="1"/>
            <a:r>
              <a:rPr lang="en-US" dirty="0"/>
              <a:t>Monday </a:t>
            </a:r>
            <a:r>
              <a:rPr lang="en-US" dirty="0" smtClean="0"/>
              <a:t>13:00 </a:t>
            </a:r>
            <a:r>
              <a:rPr lang="en-US" dirty="0"/>
              <a:t>– </a:t>
            </a:r>
            <a:r>
              <a:rPr lang="en-US" dirty="0" smtClean="0"/>
              <a:t>16:00</a:t>
            </a:r>
            <a:endParaRPr lang="en-US" dirty="0"/>
          </a:p>
          <a:p>
            <a:pPr lvl="1"/>
            <a:r>
              <a:rPr lang="en-US" dirty="0" smtClean="0"/>
              <a:t>Tuesday </a:t>
            </a:r>
            <a:r>
              <a:rPr lang="en-US" dirty="0" smtClean="0"/>
              <a:t>09:00 – 12:00</a:t>
            </a:r>
          </a:p>
          <a:p>
            <a:pPr lvl="1"/>
            <a:endParaRPr lang="en-US" dirty="0" smtClean="0"/>
          </a:p>
          <a:p>
            <a:r>
              <a:rPr lang="en-US" dirty="0" smtClean="0"/>
              <a:t>TA’s:</a:t>
            </a:r>
          </a:p>
          <a:p>
            <a:pPr lvl="1"/>
            <a:r>
              <a:rPr lang="en-US" sz="2400" dirty="0" smtClean="0"/>
              <a:t>Ron </a:t>
            </a:r>
            <a:r>
              <a:rPr lang="en-US" sz="2400" dirty="0" err="1" smtClean="0"/>
              <a:t>Biton</a:t>
            </a:r>
            <a:r>
              <a:rPr lang="en-US" sz="2400" dirty="0" smtClean="0"/>
              <a:t>, Ben Nassi, </a:t>
            </a:r>
            <a:r>
              <a:rPr lang="en-US" sz="2400" dirty="0" smtClean="0"/>
              <a:t>Noam Moskovitch, </a:t>
            </a:r>
            <a:r>
              <a:rPr lang="en-US" sz="2400" dirty="0" err="1" smtClean="0"/>
              <a:t>Avihad</a:t>
            </a:r>
            <a:r>
              <a:rPr lang="en-US" sz="2400" dirty="0" smtClean="0"/>
              <a:t> </a:t>
            </a:r>
            <a:r>
              <a:rPr lang="en-US" sz="2400" dirty="0" err="1" smtClean="0"/>
              <a:t>Eliyashar</a:t>
            </a:r>
            <a:r>
              <a:rPr lang="en-US" sz="2400" dirty="0" smtClean="0"/>
              <a:t>, Vitaly </a:t>
            </a:r>
            <a:r>
              <a:rPr lang="en-US" sz="2400" dirty="0" err="1" smtClean="0"/>
              <a:t>Dyadyuk</a:t>
            </a:r>
            <a:endParaRPr lang="en-US" sz="2400" dirty="0" smtClean="0"/>
          </a:p>
          <a:p>
            <a:r>
              <a:rPr lang="en-US" dirty="0" smtClean="0"/>
              <a:t>Exam (70%) + </a:t>
            </a:r>
            <a:r>
              <a:rPr lang="en-US" dirty="0" smtClean="0"/>
              <a:t>4 </a:t>
            </a:r>
            <a:r>
              <a:rPr lang="en-US" dirty="0" smtClean="0"/>
              <a:t>Exercises (30%) + Labs</a:t>
            </a:r>
          </a:p>
          <a:p>
            <a:r>
              <a:rPr lang="en-US" dirty="0" smtClean="0"/>
              <a:t>Should submit 80% of the lab tasks</a:t>
            </a:r>
          </a:p>
          <a:p>
            <a:endParaRPr lang="he-IL" dirty="0"/>
          </a:p>
          <a:p>
            <a:r>
              <a:rPr lang="en-US" dirty="0"/>
              <a:t>Reading materials: </a:t>
            </a:r>
          </a:p>
          <a:p>
            <a:pPr lvl="1"/>
            <a:r>
              <a:rPr lang="en-US" dirty="0" smtClean="0"/>
              <a:t>Network </a:t>
            </a:r>
            <a:r>
              <a:rPr lang="en-US" dirty="0"/>
              <a:t>security: Kaufman/Perlman or Stallings</a:t>
            </a:r>
          </a:p>
          <a:p>
            <a:pPr lvl="1"/>
            <a:r>
              <a:rPr lang="en-US" dirty="0" smtClean="0"/>
              <a:t>Web</a:t>
            </a:r>
            <a:endParaRPr lang="en-US" dirty="0"/>
          </a:p>
        </p:txBody>
      </p:sp>
    </p:spTree>
    <p:extLst>
      <p:ext uri="{BB962C8B-B14F-4D97-AF65-F5344CB8AC3E}">
        <p14:creationId xmlns:p14="http://schemas.microsoft.com/office/powerpoint/2010/main" val="3741737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 the difference…</a:t>
            </a:r>
            <a:endParaRPr lang="en-US" dirty="0"/>
          </a:p>
        </p:txBody>
      </p:sp>
      <p:pic>
        <p:nvPicPr>
          <p:cNvPr id="3" name="Picture 2"/>
          <p:cNvPicPr>
            <a:picLocks noChangeAspect="1"/>
          </p:cNvPicPr>
          <p:nvPr/>
        </p:nvPicPr>
        <p:blipFill>
          <a:blip r:embed="rId2"/>
          <a:stretch>
            <a:fillRect/>
          </a:stretch>
        </p:blipFill>
        <p:spPr>
          <a:xfrm>
            <a:off x="107504" y="2636912"/>
            <a:ext cx="4336940" cy="2448272"/>
          </a:xfrm>
          <a:prstGeom prst="rect">
            <a:avLst/>
          </a:prstGeom>
        </p:spPr>
      </p:pic>
      <p:pic>
        <p:nvPicPr>
          <p:cNvPr id="4" name="Picture 3"/>
          <p:cNvPicPr>
            <a:picLocks noChangeAspect="1"/>
          </p:cNvPicPr>
          <p:nvPr/>
        </p:nvPicPr>
        <p:blipFill>
          <a:blip r:embed="rId3"/>
          <a:stretch>
            <a:fillRect/>
          </a:stretch>
        </p:blipFill>
        <p:spPr>
          <a:xfrm>
            <a:off x="4860032" y="2636912"/>
            <a:ext cx="4197038" cy="2448272"/>
          </a:xfrm>
          <a:prstGeom prst="rect">
            <a:avLst/>
          </a:prstGeom>
        </p:spPr>
      </p:pic>
      <p:sp>
        <p:nvSpPr>
          <p:cNvPr id="5" name="Slide Number Placeholder 4"/>
          <p:cNvSpPr>
            <a:spLocks noGrp="1"/>
          </p:cNvSpPr>
          <p:nvPr>
            <p:ph type="sldNum" sz="quarter" idx="12"/>
          </p:nvPr>
        </p:nvSpPr>
        <p:spPr/>
        <p:txBody>
          <a:bodyPr/>
          <a:lstStyle/>
          <a:p>
            <a:fld id="{DAF22AC9-109E-4E4D-92F9-530E51D9A3A2}" type="slidenum">
              <a:rPr lang="he-IL" smtClean="0"/>
              <a:t>20</a:t>
            </a:fld>
            <a:endParaRPr lang="he-IL"/>
          </a:p>
        </p:txBody>
      </p:sp>
      <p:sp>
        <p:nvSpPr>
          <p:cNvPr id="6" name="Rectangle 5"/>
          <p:cNvSpPr/>
          <p:nvPr/>
        </p:nvSpPr>
        <p:spPr>
          <a:xfrm>
            <a:off x="2771800" y="5445224"/>
            <a:ext cx="1480790" cy="369332"/>
          </a:xfrm>
          <a:prstGeom prst="rect">
            <a:avLst/>
          </a:prstGeom>
        </p:spPr>
        <p:txBody>
          <a:bodyPr wrap="none">
            <a:spAutoFit/>
          </a:bodyPr>
          <a:lstStyle/>
          <a:p>
            <a:r>
              <a:rPr lang="en-US" dirty="0"/>
              <a:t>USAF RQ-170 </a:t>
            </a:r>
          </a:p>
        </p:txBody>
      </p:sp>
    </p:spTree>
    <p:extLst>
      <p:ext uri="{BB962C8B-B14F-4D97-AF65-F5344CB8AC3E}">
        <p14:creationId xmlns:p14="http://schemas.microsoft.com/office/powerpoint/2010/main" val="28925698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 the difference…</a:t>
            </a:r>
          </a:p>
        </p:txBody>
      </p:sp>
      <p:sp>
        <p:nvSpPr>
          <p:cNvPr id="3" name="Slide Number Placeholder 2"/>
          <p:cNvSpPr>
            <a:spLocks noGrp="1"/>
          </p:cNvSpPr>
          <p:nvPr>
            <p:ph type="sldNum" sz="quarter" idx="12"/>
          </p:nvPr>
        </p:nvSpPr>
        <p:spPr/>
        <p:txBody>
          <a:bodyPr/>
          <a:lstStyle/>
          <a:p>
            <a:fld id="{DAF22AC9-109E-4E4D-92F9-530E51D9A3A2}" type="slidenum">
              <a:rPr lang="he-IL" smtClean="0"/>
              <a:t>21</a:t>
            </a:fld>
            <a:endParaRPr lang="he-IL"/>
          </a:p>
        </p:txBody>
      </p:sp>
      <p:pic>
        <p:nvPicPr>
          <p:cNvPr id="4" name="Picture 3"/>
          <p:cNvPicPr>
            <a:picLocks noChangeAspect="1"/>
          </p:cNvPicPr>
          <p:nvPr/>
        </p:nvPicPr>
        <p:blipFill>
          <a:blip r:embed="rId2"/>
          <a:stretch>
            <a:fillRect/>
          </a:stretch>
        </p:blipFill>
        <p:spPr>
          <a:xfrm>
            <a:off x="323528" y="1988840"/>
            <a:ext cx="8490545" cy="3214587"/>
          </a:xfrm>
          <a:prstGeom prst="rect">
            <a:avLst/>
          </a:prstGeom>
        </p:spPr>
      </p:pic>
      <p:sp>
        <p:nvSpPr>
          <p:cNvPr id="5" name="Rectangle 4"/>
          <p:cNvSpPr/>
          <p:nvPr/>
        </p:nvSpPr>
        <p:spPr>
          <a:xfrm>
            <a:off x="2745224" y="5405297"/>
            <a:ext cx="3647152" cy="369332"/>
          </a:xfrm>
          <a:prstGeom prst="rect">
            <a:avLst/>
          </a:prstGeom>
        </p:spPr>
        <p:txBody>
          <a:bodyPr wrap="none">
            <a:spAutoFit/>
          </a:bodyPr>
          <a:lstStyle/>
          <a:p>
            <a:r>
              <a:rPr lang="en-US" dirty="0">
                <a:latin typeface="ArialMT"/>
              </a:rPr>
              <a:t>United States F-22 vs. China J-20</a:t>
            </a:r>
            <a:endParaRPr lang="en-US" dirty="0"/>
          </a:p>
        </p:txBody>
      </p:sp>
    </p:spTree>
    <p:extLst>
      <p:ext uri="{BB962C8B-B14F-4D97-AF65-F5344CB8AC3E}">
        <p14:creationId xmlns:p14="http://schemas.microsoft.com/office/powerpoint/2010/main" val="2465063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Today’s battlefield</a:t>
            </a:r>
            <a:endParaRPr lang="en-US" dirty="0"/>
          </a:p>
        </p:txBody>
      </p:sp>
      <p:pic>
        <p:nvPicPr>
          <p:cNvPr id="5" name="Content Placeholder 5"/>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870493" y="1751394"/>
            <a:ext cx="3292347" cy="2191651"/>
          </a:xfrm>
        </p:spPr>
      </p:pic>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3568" y="1751396"/>
            <a:ext cx="2922200" cy="219165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3569" y="4336834"/>
            <a:ext cx="2922200" cy="164519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870493" y="4253840"/>
            <a:ext cx="3301907" cy="2199496"/>
          </a:xfrm>
          <a:prstGeom prst="rect">
            <a:avLst/>
          </a:prstGeom>
        </p:spPr>
      </p:pic>
      <p:sp>
        <p:nvSpPr>
          <p:cNvPr id="2" name="Slide Number Placeholder 1"/>
          <p:cNvSpPr>
            <a:spLocks noGrp="1"/>
          </p:cNvSpPr>
          <p:nvPr>
            <p:ph type="sldNum" sz="quarter" idx="12"/>
          </p:nvPr>
        </p:nvSpPr>
        <p:spPr/>
        <p:txBody>
          <a:bodyPr/>
          <a:lstStyle/>
          <a:p>
            <a:fld id="{DAF22AC9-109E-4E4D-92F9-530E51D9A3A2}" type="slidenum">
              <a:rPr lang="he-IL" smtClean="0"/>
              <a:t>22</a:t>
            </a:fld>
            <a:endParaRPr lang="he-IL"/>
          </a:p>
        </p:txBody>
      </p:sp>
      <p:sp>
        <p:nvSpPr>
          <p:cNvPr id="4" name="Right Arrow 3"/>
          <p:cNvSpPr/>
          <p:nvPr/>
        </p:nvSpPr>
        <p:spPr>
          <a:xfrm>
            <a:off x="3923928" y="3645024"/>
            <a:ext cx="648072" cy="936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en-US"/>
          </a:p>
        </p:txBody>
      </p:sp>
    </p:spTree>
    <p:extLst>
      <p:ext uri="{BB962C8B-B14F-4D97-AF65-F5344CB8AC3E}">
        <p14:creationId xmlns:p14="http://schemas.microsoft.com/office/powerpoint/2010/main" val="40769442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3"/>
          <p:cNvSpPr>
            <a:spLocks noGrp="1"/>
          </p:cNvSpPr>
          <p:nvPr>
            <p:ph type="title"/>
          </p:nvPr>
        </p:nvSpPr>
        <p:spPr/>
        <p:txBody>
          <a:bodyPr>
            <a:normAutofit fontScale="90000"/>
          </a:bodyPr>
          <a:lstStyle/>
          <a:p>
            <a:r>
              <a:rPr lang="en-US" smtClean="0"/>
              <a:t>Advanced persistence threat (APT)</a:t>
            </a:r>
          </a:p>
        </p:txBody>
      </p:sp>
      <p:sp>
        <p:nvSpPr>
          <p:cNvPr id="39939" name="Content Placeholder 4"/>
          <p:cNvSpPr>
            <a:spLocks noGrp="1"/>
          </p:cNvSpPr>
          <p:nvPr>
            <p:ph idx="1"/>
          </p:nvPr>
        </p:nvSpPr>
        <p:spPr/>
        <p:txBody>
          <a:bodyPr/>
          <a:lstStyle/>
          <a:p>
            <a:r>
              <a:rPr lang="en-US" sz="2000" dirty="0" smtClean="0"/>
              <a:t>A cyber attack mounted by organizational teams (e.g., foreign government) that have </a:t>
            </a:r>
            <a:r>
              <a:rPr lang="en-US" sz="2000" b="1" dirty="0" smtClean="0"/>
              <a:t>deep resources</a:t>
            </a:r>
            <a:r>
              <a:rPr lang="en-US" sz="2000" dirty="0" smtClean="0"/>
              <a:t>, </a:t>
            </a:r>
            <a:r>
              <a:rPr lang="en-US" sz="2000" b="1" dirty="0" smtClean="0"/>
              <a:t>advanced penetration skills</a:t>
            </a:r>
            <a:r>
              <a:rPr lang="en-US" sz="2000" dirty="0" smtClean="0"/>
              <a:t>, </a:t>
            </a:r>
            <a:r>
              <a:rPr lang="en-US" sz="2000" b="1" dirty="0" smtClean="0"/>
              <a:t>specific target </a:t>
            </a:r>
            <a:r>
              <a:rPr lang="en-US" sz="2000" dirty="0" smtClean="0"/>
              <a:t>profiles (political or commercial) and are remarkably</a:t>
            </a:r>
            <a:br>
              <a:rPr lang="en-US" sz="2000" dirty="0" smtClean="0"/>
            </a:br>
            <a:r>
              <a:rPr lang="en-US" sz="2000" b="1" dirty="0" smtClean="0"/>
              <a:t>persistent</a:t>
            </a:r>
            <a:r>
              <a:rPr lang="en-US" sz="2000" dirty="0" smtClean="0"/>
              <a:t> in their efforts</a:t>
            </a:r>
          </a:p>
        </p:txBody>
      </p:sp>
      <p:sp>
        <p:nvSpPr>
          <p:cNvPr id="2" name="Slide Number Placeholder 1"/>
          <p:cNvSpPr>
            <a:spLocks noGrp="1"/>
          </p:cNvSpPr>
          <p:nvPr>
            <p:ph type="sldNum" sz="quarter" idx="12"/>
          </p:nvPr>
        </p:nvSpPr>
        <p:spPr/>
        <p:txBody>
          <a:bodyPr/>
          <a:lstStyle/>
          <a:p>
            <a:fld id="{1BBD5A3D-CB00-4B7C-BC78-5711AC3203AE}" type="slidenum">
              <a:rPr lang="en-US" smtClean="0"/>
              <a:pPr/>
              <a:t>23</a:t>
            </a:fld>
            <a:endParaRPr lang="en-US"/>
          </a:p>
        </p:txBody>
      </p:sp>
      <p:pic>
        <p:nvPicPr>
          <p:cNvPr id="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71415" y="3352533"/>
            <a:ext cx="4043451" cy="2631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descr="apt-cle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84" y="3352533"/>
            <a:ext cx="5206795" cy="2453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1359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dirty="0"/>
              <a:t>An Observation from the Bible</a:t>
            </a:r>
          </a:p>
        </p:txBody>
      </p:sp>
      <p:sp>
        <p:nvSpPr>
          <p:cNvPr id="5" name="Rectangle 4"/>
          <p:cNvSpPr/>
          <p:nvPr/>
        </p:nvSpPr>
        <p:spPr>
          <a:xfrm>
            <a:off x="341772" y="1493940"/>
            <a:ext cx="5370259" cy="1107996"/>
          </a:xfrm>
          <a:prstGeom prst="rect">
            <a:avLst/>
          </a:prstGeom>
        </p:spPr>
        <p:txBody>
          <a:bodyPr wrap="square">
            <a:spAutoFit/>
          </a:bodyPr>
          <a:lstStyle/>
          <a:p>
            <a:pPr algn="just" rtl="0" fontAlgn="base">
              <a:spcBef>
                <a:spcPct val="0"/>
              </a:spcBef>
              <a:spcAft>
                <a:spcPct val="0"/>
              </a:spcAft>
            </a:pPr>
            <a:r>
              <a:rPr lang="en-US" sz="2200" b="1" i="1" kern="1200" dirty="0" smtClean="0">
                <a:solidFill>
                  <a:srgbClr val="0A0A0A"/>
                </a:solidFill>
                <a:latin typeface="Arial" pitchFamily="34" charset="0"/>
                <a:cs typeface="Arial" panose="020B0604020202020204" pitchFamily="34" charset="0"/>
              </a:rPr>
              <a:t>“</a:t>
            </a:r>
            <a:r>
              <a:rPr lang="en-US" sz="2200" i="1" kern="1200" dirty="0" smtClean="0">
                <a:solidFill>
                  <a:srgbClr val="0A0A0A"/>
                </a:solidFill>
                <a:latin typeface="Bodoni MT" panose="02070603080606020203" pitchFamily="18" charset="0"/>
                <a:cs typeface="Arial" panose="020B0604020202020204" pitchFamily="34" charset="0"/>
              </a:rPr>
              <a:t>if </a:t>
            </a:r>
            <a:r>
              <a:rPr lang="en-US" sz="2200" i="1" kern="1200" dirty="0">
                <a:solidFill>
                  <a:srgbClr val="0A0A0A"/>
                </a:solidFill>
                <a:latin typeface="Bodoni MT" panose="02070603080606020203" pitchFamily="18" charset="0"/>
                <a:cs typeface="Arial" panose="020B0604020202020204" pitchFamily="34" charset="0"/>
              </a:rPr>
              <a:t>as one people speaking the same language they have begun to do this, then nothing they plan to do will be impossible for </a:t>
            </a:r>
            <a:r>
              <a:rPr lang="en-US" sz="2200" i="1" kern="1200" dirty="0" smtClean="0">
                <a:solidFill>
                  <a:srgbClr val="0A0A0A"/>
                </a:solidFill>
                <a:latin typeface="Bodoni MT" panose="02070603080606020203" pitchFamily="18" charset="0"/>
                <a:cs typeface="Arial" panose="020B0604020202020204" pitchFamily="34" charset="0"/>
              </a:rPr>
              <a:t>them</a:t>
            </a:r>
            <a:r>
              <a:rPr lang="en-US" sz="2200" b="1" i="1" kern="1200" dirty="0" smtClean="0">
                <a:solidFill>
                  <a:srgbClr val="0A0A0A"/>
                </a:solidFill>
                <a:latin typeface="Arial" pitchFamily="34" charset="0"/>
                <a:cs typeface="Arial" panose="020B0604020202020204" pitchFamily="34" charset="0"/>
              </a:rPr>
              <a:t>"</a:t>
            </a:r>
            <a:r>
              <a:rPr lang="en-US" sz="2200" b="1" kern="1200" dirty="0" smtClean="0">
                <a:solidFill>
                  <a:srgbClr val="0A0A0A"/>
                </a:solidFill>
                <a:latin typeface="Arial" pitchFamily="34" charset="0"/>
                <a:cs typeface="Arial" panose="020B0604020202020204" pitchFamily="34" charset="0"/>
              </a:rPr>
              <a:t> </a:t>
            </a:r>
            <a:endParaRPr lang="en-US" sz="2200" b="1" kern="1200" dirty="0">
              <a:solidFill>
                <a:srgbClr val="0A0A0A"/>
              </a:solidFill>
              <a:latin typeface="Arial" pitchFamily="34" charset="0"/>
              <a:cs typeface="Arial" panose="020B0604020202020204" pitchFamily="34" charset="0"/>
            </a:endParaRPr>
          </a:p>
        </p:txBody>
      </p:sp>
      <p:pic>
        <p:nvPicPr>
          <p:cNvPr id="6" name="Picture 4" descr="http://www.null-entropy.com/wp-content/uploads/2012/02/tumblr_lwatklmUj31qkkcodo1_r1_1280.pn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27027" y="980728"/>
            <a:ext cx="3149013" cy="513616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Rectangle 6"/>
          <p:cNvSpPr/>
          <p:nvPr/>
        </p:nvSpPr>
        <p:spPr>
          <a:xfrm>
            <a:off x="341772" y="3933056"/>
            <a:ext cx="5512763" cy="1785104"/>
          </a:xfrm>
          <a:prstGeom prst="rect">
            <a:avLst/>
          </a:prstGeom>
        </p:spPr>
        <p:txBody>
          <a:bodyPr wrap="square">
            <a:spAutoFit/>
          </a:bodyPr>
          <a:lstStyle/>
          <a:p>
            <a:pPr algn="just" rtl="0" fontAlgn="base">
              <a:spcBef>
                <a:spcPct val="0"/>
              </a:spcBef>
              <a:spcAft>
                <a:spcPct val="0"/>
              </a:spcAft>
            </a:pPr>
            <a:r>
              <a:rPr lang="en-US" sz="2200" kern="1200" dirty="0" smtClean="0">
                <a:solidFill>
                  <a:srgbClr val="0A0A0A"/>
                </a:solidFill>
                <a:latin typeface="Arial" pitchFamily="34" charset="0"/>
              </a:rPr>
              <a:t>The fact that many computers </a:t>
            </a:r>
            <a:r>
              <a:rPr lang="en-US" sz="2200" kern="1200" dirty="0">
                <a:solidFill>
                  <a:srgbClr val="0A0A0A"/>
                </a:solidFill>
                <a:latin typeface="Arial" pitchFamily="34" charset="0"/>
              </a:rPr>
              <a:t>are based on </a:t>
            </a:r>
            <a:r>
              <a:rPr lang="en-US" sz="2200" kern="1200" dirty="0" smtClean="0">
                <a:solidFill>
                  <a:srgbClr val="0A0A0A"/>
                </a:solidFill>
                <a:latin typeface="Arial" pitchFamily="34" charset="0"/>
              </a:rPr>
              <a:t>the same operating system allows the attackers to design successful attacks that can also propagate from one computer to another.</a:t>
            </a:r>
            <a:endParaRPr lang="en-US" sz="2200" kern="1200" dirty="0">
              <a:solidFill>
                <a:srgbClr val="0A0A0A"/>
              </a:solidFill>
              <a:latin typeface="Arial" pitchFamily="34" charset="0"/>
            </a:endParaRPr>
          </a:p>
        </p:txBody>
      </p:sp>
    </p:spTree>
    <p:extLst>
      <p:ext uri="{BB962C8B-B14F-4D97-AF65-F5344CB8AC3E}">
        <p14:creationId xmlns:p14="http://schemas.microsoft.com/office/powerpoint/2010/main" val="19099091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What’s wrong with that picture?</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1484784"/>
            <a:ext cx="4382344" cy="437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DAF22AC9-109E-4E4D-92F9-530E51D9A3A2}" type="slidenum">
              <a:rPr lang="he-IL" smtClean="0"/>
              <a:t>25</a:t>
            </a:fld>
            <a:endParaRPr lang="he-IL"/>
          </a:p>
        </p:txBody>
      </p:sp>
    </p:spTree>
    <p:extLst>
      <p:ext uri="{BB962C8B-B14F-4D97-AF65-F5344CB8AC3E}">
        <p14:creationId xmlns:p14="http://schemas.microsoft.com/office/powerpoint/2010/main" val="3278369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p:txBody>
          <a:bodyPr>
            <a:normAutofit/>
          </a:bodyPr>
          <a:lstStyle/>
          <a:p>
            <a:r>
              <a:rPr lang="en-US" dirty="0" smtClean="0"/>
              <a:t>Evaluation Testbed (</a:t>
            </a:r>
            <a:r>
              <a:rPr lang="en-US" dirty="0" err="1" smtClean="0"/>
              <a:t>PoC</a:t>
            </a:r>
            <a:r>
              <a:rPr lang="en-US" dirty="0" smtClean="0"/>
              <a: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908" y="2285607"/>
            <a:ext cx="8325408" cy="2948581"/>
          </a:xfrm>
          <a:prstGeom prst="rect">
            <a:avLst/>
          </a:prstGeom>
        </p:spPr>
      </p:pic>
      <p:sp>
        <p:nvSpPr>
          <p:cNvPr id="7" name="Footer Placeholder 3"/>
          <p:cNvSpPr>
            <a:spLocks noGrp="1"/>
          </p:cNvSpPr>
          <p:nvPr>
            <p:ph type="ftr" sz="quarter" idx="11"/>
          </p:nvPr>
        </p:nvSpPr>
        <p:spPr>
          <a:xfrm>
            <a:off x="3028950" y="5624513"/>
            <a:ext cx="3086100" cy="273844"/>
          </a:xfrm>
        </p:spPr>
        <p:txBody>
          <a:bodyPr/>
          <a:lstStyle/>
          <a:p>
            <a:r>
              <a:rPr lang="en-US" dirty="0" smtClean="0"/>
              <a:t>BGU Cyber Security Research Center</a:t>
            </a:r>
            <a:endParaRPr lang="en-US" dirty="0"/>
          </a:p>
        </p:txBody>
      </p:sp>
      <p:sp>
        <p:nvSpPr>
          <p:cNvPr id="8" name="Slide Number Placeholder 4"/>
          <p:cNvSpPr>
            <a:spLocks noGrp="1"/>
          </p:cNvSpPr>
          <p:nvPr>
            <p:ph type="sldNum" sz="quarter" idx="12"/>
          </p:nvPr>
        </p:nvSpPr>
        <p:spPr>
          <a:xfrm>
            <a:off x="6457950" y="5624513"/>
            <a:ext cx="2057400" cy="273844"/>
          </a:xfrm>
        </p:spPr>
        <p:txBody>
          <a:bodyPr/>
          <a:lstStyle/>
          <a:p>
            <a:r>
              <a:rPr lang="en-US" dirty="0" smtClean="0"/>
              <a:t>16</a:t>
            </a:r>
            <a:endParaRPr lang="en-US" dirty="0"/>
          </a:p>
        </p:txBody>
      </p:sp>
    </p:spTree>
    <p:extLst>
      <p:ext uri="{BB962C8B-B14F-4D97-AF65-F5344CB8AC3E}">
        <p14:creationId xmlns:p14="http://schemas.microsoft.com/office/powerpoint/2010/main" val="20549413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Attacks on avionic systems – becoming a real threat…</a:t>
            </a:r>
            <a:endParaRPr lang="en-US" dirty="0"/>
          </a:p>
        </p:txBody>
      </p:sp>
      <p:pic>
        <p:nvPicPr>
          <p:cNvPr id="6" name="Picture 5"/>
          <p:cNvPicPr>
            <a:picLocks noChangeAspect="1"/>
          </p:cNvPicPr>
          <p:nvPr/>
        </p:nvPicPr>
        <p:blipFill>
          <a:blip r:embed="rId2"/>
          <a:stretch>
            <a:fillRect/>
          </a:stretch>
        </p:blipFill>
        <p:spPr>
          <a:xfrm>
            <a:off x="3220240" y="1482664"/>
            <a:ext cx="2837318" cy="2317945"/>
          </a:xfrm>
          <a:prstGeom prst="rect">
            <a:avLst/>
          </a:prstGeom>
        </p:spPr>
      </p:pic>
      <p:pic>
        <p:nvPicPr>
          <p:cNvPr id="7" name="Picture 6"/>
          <p:cNvPicPr>
            <a:picLocks noChangeAspect="1"/>
          </p:cNvPicPr>
          <p:nvPr/>
        </p:nvPicPr>
        <p:blipFill>
          <a:blip r:embed="rId3"/>
          <a:stretch>
            <a:fillRect/>
          </a:stretch>
        </p:blipFill>
        <p:spPr>
          <a:xfrm>
            <a:off x="6289974" y="1448549"/>
            <a:ext cx="2445475" cy="1949539"/>
          </a:xfrm>
          <a:prstGeom prst="rect">
            <a:avLst/>
          </a:prstGeom>
        </p:spPr>
      </p:pic>
      <p:pic>
        <p:nvPicPr>
          <p:cNvPr id="9" name="Picture 8"/>
          <p:cNvPicPr/>
          <p:nvPr/>
        </p:nvPicPr>
        <p:blipFill>
          <a:blip r:embed="rId4"/>
          <a:stretch>
            <a:fillRect/>
          </a:stretch>
        </p:blipFill>
        <p:spPr>
          <a:xfrm>
            <a:off x="107504" y="1844824"/>
            <a:ext cx="2880320" cy="2304256"/>
          </a:xfrm>
          <a:prstGeom prst="rect">
            <a:avLst/>
          </a:prstGeom>
        </p:spPr>
      </p:pic>
      <p:pic>
        <p:nvPicPr>
          <p:cNvPr id="13" name="Picture 12"/>
          <p:cNvPicPr>
            <a:picLocks noChangeAspect="1"/>
          </p:cNvPicPr>
          <p:nvPr/>
        </p:nvPicPr>
        <p:blipFill>
          <a:blip r:embed="rId5"/>
          <a:stretch>
            <a:fillRect/>
          </a:stretch>
        </p:blipFill>
        <p:spPr>
          <a:xfrm>
            <a:off x="6522448" y="3429000"/>
            <a:ext cx="1980528" cy="3294878"/>
          </a:xfrm>
          <a:prstGeom prst="rect">
            <a:avLst/>
          </a:prstGeom>
        </p:spPr>
      </p:pic>
      <p:pic>
        <p:nvPicPr>
          <p:cNvPr id="14" name="Picture 13"/>
          <p:cNvPicPr>
            <a:picLocks noChangeAspect="1"/>
          </p:cNvPicPr>
          <p:nvPr/>
        </p:nvPicPr>
        <p:blipFill>
          <a:blip r:embed="rId6"/>
          <a:stretch>
            <a:fillRect/>
          </a:stretch>
        </p:blipFill>
        <p:spPr>
          <a:xfrm>
            <a:off x="3132322" y="3865634"/>
            <a:ext cx="2654991" cy="2858243"/>
          </a:xfrm>
          <a:prstGeom prst="rect">
            <a:avLst/>
          </a:prstGeom>
        </p:spPr>
      </p:pic>
    </p:spTree>
    <p:extLst>
      <p:ext uri="{BB962C8B-B14F-4D97-AF65-F5344CB8AC3E}">
        <p14:creationId xmlns:p14="http://schemas.microsoft.com/office/powerpoint/2010/main" val="2864598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Attacks on cars</a:t>
            </a:r>
            <a:endParaRPr lang="en-US" dirty="0"/>
          </a:p>
        </p:txBody>
      </p:sp>
      <p:sp>
        <p:nvSpPr>
          <p:cNvPr id="3" name="Slide Number Placeholder 2"/>
          <p:cNvSpPr>
            <a:spLocks noGrp="1"/>
          </p:cNvSpPr>
          <p:nvPr>
            <p:ph type="sldNum" sz="quarter" idx="12"/>
          </p:nvPr>
        </p:nvSpPr>
        <p:spPr/>
        <p:txBody>
          <a:bodyPr/>
          <a:lstStyle/>
          <a:p>
            <a:fld id="{DAF22AC9-109E-4E4D-92F9-530E51D9A3A2}" type="slidenum">
              <a:rPr lang="he-IL" smtClean="0"/>
              <a:t>28</a:t>
            </a:fld>
            <a:endParaRPr lang="he-IL"/>
          </a:p>
        </p:txBody>
      </p:sp>
      <p:pic>
        <p:nvPicPr>
          <p:cNvPr id="5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777" y="2158637"/>
            <a:ext cx="3345543" cy="25091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ight Arrow 3"/>
          <p:cNvSpPr/>
          <p:nvPr/>
        </p:nvSpPr>
        <p:spPr bwMode="auto">
          <a:xfrm>
            <a:off x="3704389" y="3163664"/>
            <a:ext cx="705395" cy="48768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532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4427202" y="2086253"/>
            <a:ext cx="4716797" cy="26425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47832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Automobile Example</a:t>
            </a:r>
          </a:p>
        </p:txBody>
      </p:sp>
      <p:sp>
        <p:nvSpPr>
          <p:cNvPr id="5" name="Content Placeholder 4"/>
          <p:cNvSpPr>
            <a:spLocks noGrp="1"/>
          </p:cNvSpPr>
          <p:nvPr>
            <p:ph idx="1"/>
          </p:nvPr>
        </p:nvSpPr>
        <p:spPr/>
        <p:txBody>
          <a:bodyPr>
            <a:normAutofit fontScale="77500" lnSpcReduction="20000"/>
          </a:bodyPr>
          <a:lstStyle/>
          <a:p>
            <a:r>
              <a:rPr lang="en-US" dirty="0" smtClean="0"/>
              <a:t>The </a:t>
            </a:r>
            <a:r>
              <a:rPr lang="en-US" dirty="0"/>
              <a:t>Tesla Hack @ Black Hat 2016 &amp; </a:t>
            </a:r>
            <a:r>
              <a:rPr lang="en-US" dirty="0" smtClean="0"/>
              <a:t>2017</a:t>
            </a:r>
          </a:p>
          <a:p>
            <a:pPr lvl="1"/>
            <a:r>
              <a:rPr lang="en-US" dirty="0" smtClean="0"/>
              <a:t>Keen </a:t>
            </a:r>
            <a:r>
              <a:rPr lang="en-US" dirty="0"/>
              <a:t>Security Lab: turn on the brakes remotely and getting the doors and trunk to open and close while blinking the lights in time to music streamed from the car's radio on Tesla Model X. </a:t>
            </a:r>
            <a:endParaRPr lang="en-US" dirty="0" smtClean="0"/>
          </a:p>
          <a:p>
            <a:pPr lvl="1"/>
            <a:r>
              <a:rPr lang="en-US" dirty="0" smtClean="0"/>
              <a:t>“</a:t>
            </a:r>
            <a:r>
              <a:rPr lang="en-US" dirty="0"/>
              <a:t>the work was complex and not easily replicated” </a:t>
            </a:r>
            <a:endParaRPr lang="en-US" dirty="0" smtClean="0"/>
          </a:p>
          <a:p>
            <a:r>
              <a:rPr lang="en-US" dirty="0" smtClean="0"/>
              <a:t>The </a:t>
            </a:r>
            <a:r>
              <a:rPr lang="en-US" dirty="0"/>
              <a:t>Jeep Hack @ Black Hat 2015 &amp; </a:t>
            </a:r>
            <a:r>
              <a:rPr lang="en-US" dirty="0" smtClean="0"/>
              <a:t>2016</a:t>
            </a:r>
          </a:p>
          <a:p>
            <a:pPr lvl="1"/>
            <a:r>
              <a:rPr lang="en-US" dirty="0" smtClean="0"/>
              <a:t>Remotely </a:t>
            </a:r>
            <a:r>
              <a:rPr lang="en-US" dirty="0"/>
              <a:t>stop a car and disable its brake</a:t>
            </a:r>
            <a:r>
              <a:rPr lang="en-US" dirty="0" smtClean="0"/>
              <a:t>.</a:t>
            </a:r>
          </a:p>
          <a:p>
            <a:pPr lvl="1"/>
            <a:r>
              <a:rPr lang="en-US" dirty="0" smtClean="0"/>
              <a:t>Plug </a:t>
            </a:r>
            <a:r>
              <a:rPr lang="en-US" dirty="0"/>
              <a:t>into the car's electronic system to hijack its steering and brake </a:t>
            </a:r>
            <a:r>
              <a:rPr lang="en-US" dirty="0" smtClean="0"/>
              <a:t>systems</a:t>
            </a:r>
          </a:p>
          <a:p>
            <a:r>
              <a:rPr lang="en-US" dirty="0" smtClean="0"/>
              <a:t>The </a:t>
            </a:r>
            <a:r>
              <a:rPr lang="en-US" dirty="0"/>
              <a:t>TPMS “Hack</a:t>
            </a:r>
            <a:r>
              <a:rPr lang="en-US" dirty="0" smtClean="0"/>
              <a:t>”</a:t>
            </a:r>
          </a:p>
          <a:p>
            <a:pPr lvl="1"/>
            <a:r>
              <a:rPr lang="en-US" dirty="0" smtClean="0"/>
              <a:t>Tire </a:t>
            </a:r>
            <a:r>
              <a:rPr lang="en-US" dirty="0"/>
              <a:t>Pressure Monitoring System (TPMS) signal sent </a:t>
            </a:r>
            <a:r>
              <a:rPr lang="en-US" dirty="0" smtClean="0"/>
              <a:t>wirelessly</a:t>
            </a:r>
          </a:p>
          <a:p>
            <a:pPr lvl="1"/>
            <a:r>
              <a:rPr lang="en-US" dirty="0" smtClean="0"/>
              <a:t>Easily </a:t>
            </a:r>
            <a:r>
              <a:rPr lang="en-US" dirty="0"/>
              <a:t>eavesdropped, with unique identifier</a:t>
            </a:r>
          </a:p>
        </p:txBody>
      </p:sp>
      <p:sp>
        <p:nvSpPr>
          <p:cNvPr id="3" name="Slide Number Placeholder 2"/>
          <p:cNvSpPr>
            <a:spLocks noGrp="1"/>
          </p:cNvSpPr>
          <p:nvPr>
            <p:ph type="sldNum" sz="quarter" idx="12"/>
          </p:nvPr>
        </p:nvSpPr>
        <p:spPr/>
        <p:txBody>
          <a:bodyPr/>
          <a:lstStyle/>
          <a:p>
            <a:fld id="{DAF22AC9-109E-4E4D-92F9-530E51D9A3A2}" type="slidenum">
              <a:rPr lang="he-IL" smtClean="0"/>
              <a:t>29</a:t>
            </a:fld>
            <a:endParaRPr lang="he-IL"/>
          </a:p>
        </p:txBody>
      </p:sp>
    </p:spTree>
    <p:extLst>
      <p:ext uri="{BB962C8B-B14F-4D97-AF65-F5344CB8AC3E}">
        <p14:creationId xmlns:p14="http://schemas.microsoft.com/office/powerpoint/2010/main" val="38363576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Syllabus</a:t>
            </a:r>
            <a:endParaRPr lang="en-US" dirty="0"/>
          </a:p>
        </p:txBody>
      </p:sp>
      <p:sp>
        <p:nvSpPr>
          <p:cNvPr id="3" name="Content Placeholder 2"/>
          <p:cNvSpPr>
            <a:spLocks noGrp="1"/>
          </p:cNvSpPr>
          <p:nvPr>
            <p:ph idx="1"/>
          </p:nvPr>
        </p:nvSpPr>
        <p:spPr/>
        <p:txBody>
          <a:bodyPr>
            <a:normAutofit/>
          </a:bodyPr>
          <a:lstStyle/>
          <a:p>
            <a:r>
              <a:rPr lang="en-US" sz="2800" dirty="0"/>
              <a:t>Introduction to cyber security</a:t>
            </a:r>
          </a:p>
          <a:p>
            <a:r>
              <a:rPr lang="en-US" sz="2800" dirty="0" smtClean="0"/>
              <a:t>Encryption</a:t>
            </a:r>
          </a:p>
          <a:p>
            <a:r>
              <a:rPr lang="en-US" sz="2800" dirty="0" smtClean="0"/>
              <a:t>Access control</a:t>
            </a:r>
          </a:p>
          <a:p>
            <a:r>
              <a:rPr lang="en-US" sz="2800" dirty="0" smtClean="0"/>
              <a:t>Intrusion detection/data leakage/ firewall</a:t>
            </a:r>
          </a:p>
          <a:p>
            <a:r>
              <a:rPr lang="en-US" sz="2800" dirty="0" smtClean="0"/>
              <a:t>Malicious software</a:t>
            </a:r>
          </a:p>
          <a:p>
            <a:r>
              <a:rPr lang="en-US" sz="2800" dirty="0" smtClean="0"/>
              <a:t>Internet security protocols</a:t>
            </a:r>
          </a:p>
          <a:p>
            <a:r>
              <a:rPr lang="en-US" sz="2800" dirty="0" smtClean="0"/>
              <a:t>Attacks: buffer overflow, SQL injection, </a:t>
            </a:r>
            <a:r>
              <a:rPr lang="en-US" sz="2800" dirty="0" err="1" smtClean="0"/>
              <a:t>DoS</a:t>
            </a:r>
            <a:endParaRPr lang="en-US" sz="2800" dirty="0" smtClean="0"/>
          </a:p>
          <a:p>
            <a:r>
              <a:rPr lang="en-US" sz="2800" dirty="0" smtClean="0"/>
              <a:t>Network security</a:t>
            </a:r>
            <a:endParaRPr lang="en-US" sz="2800" dirty="0"/>
          </a:p>
        </p:txBody>
      </p:sp>
      <p:sp>
        <p:nvSpPr>
          <p:cNvPr id="4" name="Slide Number Placeholder 3"/>
          <p:cNvSpPr>
            <a:spLocks noGrp="1"/>
          </p:cNvSpPr>
          <p:nvPr>
            <p:ph type="sldNum" sz="quarter" idx="12"/>
          </p:nvPr>
        </p:nvSpPr>
        <p:spPr/>
        <p:txBody>
          <a:bodyPr/>
          <a:lstStyle/>
          <a:p>
            <a:fld id="{DAF22AC9-109E-4E4D-92F9-530E51D9A3A2}" type="slidenum">
              <a:rPr lang="he-IL" smtClean="0"/>
              <a:t>3</a:t>
            </a:fld>
            <a:endParaRPr lang="he-IL"/>
          </a:p>
        </p:txBody>
      </p:sp>
    </p:spTree>
    <p:extLst>
      <p:ext uri="{BB962C8B-B14F-4D97-AF65-F5344CB8AC3E}">
        <p14:creationId xmlns:p14="http://schemas.microsoft.com/office/powerpoint/2010/main" val="21691003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82612"/>
          </a:xfrm>
        </p:spPr>
        <p:txBody>
          <a:bodyPr>
            <a:normAutofit fontScale="90000"/>
          </a:bodyPr>
          <a:lstStyle/>
          <a:p>
            <a:r>
              <a:rPr lang="en-US" dirty="0" smtClean="0"/>
              <a:t>Autonomous cars</a:t>
            </a:r>
            <a:endParaRPr lang="he-IL" dirty="0"/>
          </a:p>
        </p:txBody>
      </p:sp>
      <p:sp>
        <p:nvSpPr>
          <p:cNvPr id="3" name="Slide Number Placeholder 2"/>
          <p:cNvSpPr>
            <a:spLocks noGrp="1"/>
          </p:cNvSpPr>
          <p:nvPr>
            <p:ph type="sldNum" sz="quarter" idx="12"/>
          </p:nvPr>
        </p:nvSpPr>
        <p:spPr/>
        <p:txBody>
          <a:bodyPr/>
          <a:lstStyle/>
          <a:p>
            <a:fld id="{1BBD5A3D-CB00-4B7C-BC78-5711AC3203AE}" type="slidenum">
              <a:rPr lang="en-US" smtClean="0"/>
              <a:pPr/>
              <a:t>30</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3965270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82612"/>
          </a:xfrm>
        </p:spPr>
        <p:txBody>
          <a:bodyPr>
            <a:normAutofit fontScale="90000"/>
          </a:bodyPr>
          <a:lstStyle/>
          <a:p>
            <a:r>
              <a:rPr lang="en-US" dirty="0" smtClean="0"/>
              <a:t>Autonomous cars</a:t>
            </a:r>
            <a:endParaRPr lang="he-IL" dirty="0"/>
          </a:p>
        </p:txBody>
      </p:sp>
      <p:sp>
        <p:nvSpPr>
          <p:cNvPr id="3" name="Slide Number Placeholder 2"/>
          <p:cNvSpPr>
            <a:spLocks noGrp="1"/>
          </p:cNvSpPr>
          <p:nvPr>
            <p:ph type="sldNum" sz="quarter" idx="12"/>
          </p:nvPr>
        </p:nvSpPr>
        <p:spPr/>
        <p:txBody>
          <a:bodyPr/>
          <a:lstStyle/>
          <a:p>
            <a:fld id="{1BBD5A3D-CB00-4B7C-BC78-5711AC3203AE}" type="slidenum">
              <a:rPr lang="en-US" smtClean="0"/>
              <a:pPr/>
              <a:t>31</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69723" y="2563297"/>
            <a:ext cx="1429555" cy="804125"/>
          </a:xfrm>
          <a:prstGeom prst="rect">
            <a:avLst/>
          </a:prstGeom>
        </p:spPr>
      </p:pic>
    </p:spTree>
    <p:extLst>
      <p:ext uri="{BB962C8B-B14F-4D97-AF65-F5344CB8AC3E}">
        <p14:creationId xmlns:p14="http://schemas.microsoft.com/office/powerpoint/2010/main" val="3272253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sp>
        <p:nvSpPr>
          <p:cNvPr id="3" name="Slide Number Placeholder 2"/>
          <p:cNvSpPr>
            <a:spLocks noGrp="1"/>
          </p:cNvSpPr>
          <p:nvPr>
            <p:ph type="sldNum" sz="quarter" idx="12"/>
          </p:nvPr>
        </p:nvSpPr>
        <p:spPr/>
        <p:txBody>
          <a:bodyPr/>
          <a:lstStyle/>
          <a:p>
            <a:fld id="{DAF22AC9-109E-4E4D-92F9-530E51D9A3A2}" type="slidenum">
              <a:rPr lang="he-IL" smtClean="0"/>
              <a:t>32</a:t>
            </a:fld>
            <a:endParaRPr lang="he-IL"/>
          </a:p>
        </p:txBody>
      </p:sp>
      <p:pic>
        <p:nvPicPr>
          <p:cNvPr id="4" name="Picture 3"/>
          <p:cNvPicPr>
            <a:picLocks noChangeAspect="1"/>
          </p:cNvPicPr>
          <p:nvPr/>
        </p:nvPicPr>
        <p:blipFill>
          <a:blip r:embed="rId2"/>
          <a:stretch>
            <a:fillRect/>
          </a:stretch>
        </p:blipFill>
        <p:spPr>
          <a:xfrm>
            <a:off x="1390650" y="309562"/>
            <a:ext cx="6362700" cy="6238875"/>
          </a:xfrm>
          <a:prstGeom prst="rect">
            <a:avLst/>
          </a:prstGeom>
        </p:spPr>
      </p:pic>
    </p:spTree>
    <p:extLst>
      <p:ext uri="{BB962C8B-B14F-4D97-AF65-F5344CB8AC3E}">
        <p14:creationId xmlns:p14="http://schemas.microsoft.com/office/powerpoint/2010/main" val="15128107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sp>
        <p:nvSpPr>
          <p:cNvPr id="3" name="Slide Number Placeholder 2"/>
          <p:cNvSpPr>
            <a:spLocks noGrp="1"/>
          </p:cNvSpPr>
          <p:nvPr>
            <p:ph type="sldNum" sz="quarter" idx="12"/>
          </p:nvPr>
        </p:nvSpPr>
        <p:spPr/>
        <p:txBody>
          <a:bodyPr/>
          <a:lstStyle/>
          <a:p>
            <a:fld id="{DAF22AC9-109E-4E4D-92F9-530E51D9A3A2}" type="slidenum">
              <a:rPr lang="he-IL" smtClean="0"/>
              <a:t>33</a:t>
            </a:fld>
            <a:endParaRPr lang="he-IL"/>
          </a:p>
        </p:txBody>
      </p:sp>
      <p:pic>
        <p:nvPicPr>
          <p:cNvPr id="4" name="Picture 3"/>
          <p:cNvPicPr>
            <a:picLocks noChangeAspect="1"/>
          </p:cNvPicPr>
          <p:nvPr/>
        </p:nvPicPr>
        <p:blipFill>
          <a:blip r:embed="rId2"/>
          <a:stretch>
            <a:fillRect/>
          </a:stretch>
        </p:blipFill>
        <p:spPr>
          <a:xfrm>
            <a:off x="0" y="2496127"/>
            <a:ext cx="9144000" cy="1865746"/>
          </a:xfrm>
          <a:prstGeom prst="rect">
            <a:avLst/>
          </a:prstGeom>
        </p:spPr>
      </p:pic>
    </p:spTree>
    <p:extLst>
      <p:ext uri="{BB962C8B-B14F-4D97-AF65-F5344CB8AC3E}">
        <p14:creationId xmlns:p14="http://schemas.microsoft.com/office/powerpoint/2010/main" val="62674073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Ransomware</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DAF22AC9-109E-4E4D-92F9-530E51D9A3A2}" type="slidenum">
              <a:rPr lang="he-IL" smtClean="0"/>
              <a:t>34</a:t>
            </a:fld>
            <a:endParaRPr lang="he-IL"/>
          </a:p>
        </p:txBody>
      </p:sp>
      <p:pic>
        <p:nvPicPr>
          <p:cNvPr id="5" name="Picture 4"/>
          <p:cNvPicPr>
            <a:picLocks noChangeAspect="1"/>
          </p:cNvPicPr>
          <p:nvPr/>
        </p:nvPicPr>
        <p:blipFill>
          <a:blip r:embed="rId2"/>
          <a:stretch>
            <a:fillRect/>
          </a:stretch>
        </p:blipFill>
        <p:spPr>
          <a:xfrm>
            <a:off x="323528" y="1484784"/>
            <a:ext cx="7056784" cy="4314859"/>
          </a:xfrm>
          <a:prstGeom prst="rect">
            <a:avLst/>
          </a:prstGeom>
        </p:spPr>
      </p:pic>
    </p:spTree>
    <p:extLst>
      <p:ext uri="{BB962C8B-B14F-4D97-AF65-F5344CB8AC3E}">
        <p14:creationId xmlns:p14="http://schemas.microsoft.com/office/powerpoint/2010/main" val="1316821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smart</a:t>
            </a:r>
            <a:endParaRPr lang="en-US" dirty="0"/>
          </a:p>
        </p:txBody>
      </p:sp>
      <p:pic>
        <p:nvPicPr>
          <p:cNvPr id="4" name="Content Placeholder 3"/>
          <p:cNvPicPr>
            <a:picLocks noGrp="1" noChangeAspect="1"/>
          </p:cNvPicPr>
          <p:nvPr>
            <p:ph idx="1"/>
          </p:nvPr>
        </p:nvPicPr>
        <p:blipFill>
          <a:blip r:embed="rId2"/>
          <a:stretch>
            <a:fillRect/>
          </a:stretch>
        </p:blipFill>
        <p:spPr>
          <a:xfrm>
            <a:off x="938540" y="1600200"/>
            <a:ext cx="7266920" cy="4525963"/>
          </a:xfrm>
          <a:prstGeom prst="rect">
            <a:avLst/>
          </a:prstGeom>
        </p:spPr>
      </p:pic>
      <p:sp>
        <p:nvSpPr>
          <p:cNvPr id="3" name="Date Placeholder 2"/>
          <p:cNvSpPr>
            <a:spLocks noGrp="1"/>
          </p:cNvSpPr>
          <p:nvPr>
            <p:ph type="dt" sz="half" idx="10"/>
          </p:nvPr>
        </p:nvSpPr>
        <p:spPr/>
        <p:txBody>
          <a:bodyPr/>
          <a:lstStyle/>
          <a:p>
            <a:fld id="{07B77340-FFB2-4010-A4A8-05E271FAF3C4}" type="datetime1">
              <a:rPr lang="en-US" smtClean="0"/>
              <a:t>2/24/2019</a:t>
            </a:fld>
            <a:endParaRPr lang="en-US"/>
          </a:p>
        </p:txBody>
      </p:sp>
      <p:sp>
        <p:nvSpPr>
          <p:cNvPr id="8" name="Slide Number Placeholder 7"/>
          <p:cNvSpPr>
            <a:spLocks noGrp="1"/>
          </p:cNvSpPr>
          <p:nvPr>
            <p:ph type="sldNum" sz="quarter" idx="12"/>
          </p:nvPr>
        </p:nvSpPr>
        <p:spPr/>
        <p:txBody>
          <a:bodyPr/>
          <a:lstStyle/>
          <a:p>
            <a:fld id="{5E2EE428-F61C-4099-A396-A16E2D846921}" type="slidenum">
              <a:rPr lang="en-US" smtClean="0"/>
              <a:t>35</a:t>
            </a:fld>
            <a:endParaRPr lang="en-US"/>
          </a:p>
        </p:txBody>
      </p:sp>
      <p:sp>
        <p:nvSpPr>
          <p:cNvPr id="5" name="TextBox 4"/>
          <p:cNvSpPr txBox="1"/>
          <p:nvPr/>
        </p:nvSpPr>
        <p:spPr>
          <a:xfrm>
            <a:off x="6243282" y="6193309"/>
            <a:ext cx="2753436" cy="230832"/>
          </a:xfrm>
          <a:prstGeom prst="rect">
            <a:avLst/>
          </a:prstGeom>
          <a:noFill/>
        </p:spPr>
        <p:txBody>
          <a:bodyPr wrap="square" rtlCol="0">
            <a:spAutoFit/>
          </a:bodyPr>
          <a:lstStyle/>
          <a:p>
            <a:r>
              <a:rPr lang="en-US" sz="900" dirty="0">
                <a:hlinkClick r:id="rId3"/>
              </a:rPr>
              <a:t>http://files.meetup.com/20182446/IS_Overview.pdf</a:t>
            </a:r>
            <a:endParaRPr lang="en-US" sz="900" dirty="0"/>
          </a:p>
        </p:txBody>
      </p:sp>
    </p:spTree>
    <p:extLst>
      <p:ext uri="{BB962C8B-B14F-4D97-AF65-F5344CB8AC3E}">
        <p14:creationId xmlns:p14="http://schemas.microsoft.com/office/powerpoint/2010/main" val="7429083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Internet of Things</a:t>
            </a:r>
            <a:endParaRPr lang="en-US" dirty="0"/>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09578" y="2251050"/>
            <a:ext cx="2115852" cy="2376264"/>
          </a:xfrm>
          <a:prstGeom prst="rect">
            <a:avLst/>
          </a:prstGeom>
        </p:spPr>
      </p:pic>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923639" y="1938275"/>
            <a:ext cx="2736304" cy="1800200"/>
          </a:xfrm>
          <a:prstGeom prst="rect">
            <a:avLst/>
          </a:prstGeom>
        </p:spPr>
      </p:pic>
      <p:pic>
        <p:nvPicPr>
          <p:cNvPr id="5" name="Picture 4"/>
          <p:cNvPicPr>
            <a:picLocks noChangeAspect="1"/>
          </p:cNvPicPr>
          <p:nvPr/>
        </p:nvPicPr>
        <p:blipFill>
          <a:blip r:embed="rId4"/>
          <a:stretch>
            <a:fillRect/>
          </a:stretch>
        </p:blipFill>
        <p:spPr>
          <a:xfrm>
            <a:off x="8711" y="1194229"/>
            <a:ext cx="6588224" cy="900803"/>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5076056" y="3395347"/>
            <a:ext cx="4392488" cy="3092670"/>
          </a:xfrm>
          <a:prstGeom prst="rect">
            <a:avLst/>
          </a:prstGeom>
        </p:spPr>
      </p:pic>
      <p:pic>
        <p:nvPicPr>
          <p:cNvPr id="7" name="Picture 1"/>
          <p:cNvPicPr>
            <a:picLocks noChangeAspect="1" noChangeArrowheads="1"/>
          </p:cNvPicPr>
          <p:nvPr/>
        </p:nvPicPr>
        <p:blipFill>
          <a:blip r:embed="rId6" cstate="print"/>
          <a:srcRect/>
          <a:stretch>
            <a:fillRect/>
          </a:stretch>
        </p:blipFill>
        <p:spPr bwMode="auto">
          <a:xfrm>
            <a:off x="6732240" y="1297216"/>
            <a:ext cx="2263395" cy="2098131"/>
          </a:xfrm>
          <a:prstGeom prst="rect">
            <a:avLst/>
          </a:prstGeom>
          <a:noFill/>
          <a:ln w="9525">
            <a:noFill/>
            <a:miter lim="800000"/>
            <a:headEnd/>
            <a:tailEnd/>
          </a:ln>
        </p:spPr>
      </p:pic>
      <p:pic>
        <p:nvPicPr>
          <p:cNvPr id="8" name="Picture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06040" y="3515769"/>
            <a:ext cx="2977954" cy="3167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Slide Number Placeholder 8"/>
          <p:cNvSpPr>
            <a:spLocks noGrp="1"/>
          </p:cNvSpPr>
          <p:nvPr>
            <p:ph type="sldNum" sz="quarter" idx="12"/>
          </p:nvPr>
        </p:nvSpPr>
        <p:spPr/>
        <p:txBody>
          <a:bodyPr/>
          <a:lstStyle/>
          <a:p>
            <a:fld id="{DAF22AC9-109E-4E4D-92F9-530E51D9A3A2}" type="slidenum">
              <a:rPr lang="he-IL" smtClean="0"/>
              <a:t>36</a:t>
            </a:fld>
            <a:endParaRPr lang="he-IL"/>
          </a:p>
        </p:txBody>
      </p:sp>
    </p:spTree>
    <p:extLst>
      <p:ext uri="{BB962C8B-B14F-4D97-AF65-F5344CB8AC3E}">
        <p14:creationId xmlns:p14="http://schemas.microsoft.com/office/powerpoint/2010/main" val="32078950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Internet of Things</a:t>
            </a:r>
            <a:endParaRPr lang="en-US" dirty="0"/>
          </a:p>
        </p:txBody>
      </p:sp>
      <p:sp>
        <p:nvSpPr>
          <p:cNvPr id="3" name="Slide Number Placeholder 2"/>
          <p:cNvSpPr>
            <a:spLocks noGrp="1"/>
          </p:cNvSpPr>
          <p:nvPr>
            <p:ph type="sldNum" sz="quarter" idx="12"/>
          </p:nvPr>
        </p:nvSpPr>
        <p:spPr/>
        <p:txBody>
          <a:bodyPr/>
          <a:lstStyle/>
          <a:p>
            <a:fld id="{DAF22AC9-109E-4E4D-92F9-530E51D9A3A2}" type="slidenum">
              <a:rPr lang="he-IL" smtClean="0"/>
              <a:t>37</a:t>
            </a:fld>
            <a:endParaRPr lang="he-IL"/>
          </a:p>
        </p:txBody>
      </p:sp>
      <p:pic>
        <p:nvPicPr>
          <p:cNvPr id="4" name="Picture 3"/>
          <p:cNvPicPr>
            <a:picLocks noChangeAspect="1"/>
          </p:cNvPicPr>
          <p:nvPr/>
        </p:nvPicPr>
        <p:blipFill>
          <a:blip r:embed="rId2"/>
          <a:stretch>
            <a:fillRect/>
          </a:stretch>
        </p:blipFill>
        <p:spPr>
          <a:xfrm>
            <a:off x="2267744" y="1338982"/>
            <a:ext cx="3888432" cy="5412578"/>
          </a:xfrm>
          <a:prstGeom prst="rect">
            <a:avLst/>
          </a:prstGeom>
        </p:spPr>
      </p:pic>
    </p:spTree>
    <p:extLst>
      <p:ext uri="{BB962C8B-B14F-4D97-AF65-F5344CB8AC3E}">
        <p14:creationId xmlns:p14="http://schemas.microsoft.com/office/powerpoint/2010/main" val="276033535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img.mako.co.il/2016/07/25/goog1.jp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211960" y="1195404"/>
            <a:ext cx="5431014" cy="428260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Our future bathroom?</a:t>
            </a:r>
            <a:endParaRPr lang="en-US" dirty="0"/>
          </a:p>
        </p:txBody>
      </p:sp>
      <p:sp>
        <p:nvSpPr>
          <p:cNvPr id="3" name="Date Placeholder 2"/>
          <p:cNvSpPr>
            <a:spLocks noGrp="1"/>
          </p:cNvSpPr>
          <p:nvPr>
            <p:ph type="dt" sz="half" idx="10"/>
          </p:nvPr>
        </p:nvSpPr>
        <p:spPr/>
        <p:txBody>
          <a:bodyPr/>
          <a:lstStyle/>
          <a:p>
            <a:fld id="{139DF424-E5A5-4222-821E-00D191444274}" type="datetime1">
              <a:rPr lang="en-US" smtClean="0"/>
              <a:t>2/24/2019</a:t>
            </a:fld>
            <a:endParaRPr lang="en-US"/>
          </a:p>
        </p:txBody>
      </p:sp>
      <p:sp>
        <p:nvSpPr>
          <p:cNvPr id="6" name="Footer Placeholder 5"/>
          <p:cNvSpPr>
            <a:spLocks noGrp="1"/>
          </p:cNvSpPr>
          <p:nvPr>
            <p:ph type="ftr" sz="quarter" idx="11"/>
          </p:nvPr>
        </p:nvSpPr>
        <p:spPr/>
        <p:txBody>
          <a:bodyPr/>
          <a:lstStyle/>
          <a:p>
            <a:r>
              <a:rPr lang="en-US" smtClean="0"/>
              <a:t>IoT Security Analytics; Yair Meidan</a:t>
            </a:r>
            <a:endParaRPr lang="en-US"/>
          </a:p>
        </p:txBody>
      </p:sp>
      <p:sp>
        <p:nvSpPr>
          <p:cNvPr id="7" name="Slide Number Placeholder 6"/>
          <p:cNvSpPr>
            <a:spLocks noGrp="1"/>
          </p:cNvSpPr>
          <p:nvPr>
            <p:ph type="sldNum" sz="quarter" idx="12"/>
          </p:nvPr>
        </p:nvSpPr>
        <p:spPr/>
        <p:txBody>
          <a:bodyPr/>
          <a:lstStyle/>
          <a:p>
            <a:fld id="{5E2EE428-F61C-4099-A396-A16E2D846921}" type="slidenum">
              <a:rPr lang="en-US" smtClean="0"/>
              <a:t>38</a:t>
            </a:fld>
            <a:endParaRPr lang="en-US"/>
          </a:p>
        </p:txBody>
      </p:sp>
      <p:sp>
        <p:nvSpPr>
          <p:cNvPr id="4" name="TextBox 3"/>
          <p:cNvSpPr txBox="1"/>
          <p:nvPr/>
        </p:nvSpPr>
        <p:spPr>
          <a:xfrm>
            <a:off x="4957071" y="5290826"/>
            <a:ext cx="3940791" cy="646331"/>
          </a:xfrm>
          <a:prstGeom prst="rect">
            <a:avLst/>
          </a:prstGeom>
          <a:noFill/>
        </p:spPr>
        <p:txBody>
          <a:bodyPr wrap="square" rtlCol="0">
            <a:spAutoFit/>
          </a:bodyPr>
          <a:lstStyle/>
          <a:p>
            <a:pPr algn="l" rtl="0"/>
            <a:r>
              <a:rPr lang="en-US" sz="1200" dirty="0">
                <a:hlinkClick r:id="rId3"/>
              </a:rPr>
              <a:t>http://www.mako.co.il/nexter-news/Article-ed331e883b02651006.htm?sCh=3d385dd2dd5d4110&amp;pId=1758979194_8168</a:t>
            </a:r>
            <a:endParaRPr lang="en-US" sz="1200" dirty="0"/>
          </a:p>
        </p:txBody>
      </p:sp>
      <p:sp>
        <p:nvSpPr>
          <p:cNvPr id="5" name="TextBox 4"/>
          <p:cNvSpPr txBox="1"/>
          <p:nvPr/>
        </p:nvSpPr>
        <p:spPr>
          <a:xfrm>
            <a:off x="337783" y="2034365"/>
            <a:ext cx="4378233" cy="3715608"/>
          </a:xfrm>
          <a:prstGeom prst="rect">
            <a:avLst/>
          </a:prstGeom>
        </p:spPr>
        <p:txBody>
          <a:bodyPr vert="horz" lIns="68580" tIns="34290" rIns="68580" bIns="34290" rtlCol="0">
            <a:normAutofit/>
          </a:bodyPr>
          <a:lstStyle>
            <a:lvl1pPr marL="228600" indent="-228600">
              <a:lnSpc>
                <a:spcPct val="90000"/>
              </a:lnSpc>
              <a:spcBef>
                <a:spcPts val="1000"/>
              </a:spcBef>
              <a:buFont typeface="Arial" panose="020B0604020202020204" pitchFamily="34" charset="0"/>
              <a:buChar char="•"/>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rtl="0"/>
            <a:r>
              <a:rPr lang="en-US" sz="2100" dirty="0"/>
              <a:t>Rug</a:t>
            </a:r>
          </a:p>
          <a:p>
            <a:pPr lvl="1" algn="l" rtl="0"/>
            <a:r>
              <a:rPr lang="en-US" sz="1800" dirty="0"/>
              <a:t>Electrical measurements through feet</a:t>
            </a:r>
          </a:p>
          <a:p>
            <a:pPr algn="l" rtl="0"/>
            <a:r>
              <a:rPr lang="en-US" sz="2100" dirty="0"/>
              <a:t>Toilet seat</a:t>
            </a:r>
          </a:p>
          <a:p>
            <a:pPr lvl="1" algn="l" rtl="0"/>
            <a:r>
              <a:rPr lang="en-US" sz="1800" dirty="0"/>
              <a:t>Measurements of blood pressure and pulse</a:t>
            </a:r>
          </a:p>
          <a:p>
            <a:pPr algn="l" rtl="0"/>
            <a:r>
              <a:rPr lang="en-US" sz="2100" dirty="0"/>
              <a:t>Mirror</a:t>
            </a:r>
          </a:p>
          <a:p>
            <a:pPr lvl="1" algn="l" rtl="0"/>
            <a:r>
              <a:rPr lang="en-US" sz="1800" dirty="0"/>
              <a:t>Camera to scan for complexion changes, indicating of blood problems</a:t>
            </a:r>
          </a:p>
          <a:p>
            <a:pPr algn="l" rtl="0"/>
            <a:r>
              <a:rPr lang="en-US" sz="2100" dirty="0"/>
              <a:t>Speakers in bathtub</a:t>
            </a:r>
          </a:p>
          <a:p>
            <a:pPr lvl="1" algn="l" rtl="0"/>
            <a:r>
              <a:rPr lang="en-US" sz="1800" dirty="0"/>
              <a:t>Ultrasonic sound waves, for heart-echo and internal organs</a:t>
            </a:r>
          </a:p>
        </p:txBody>
      </p:sp>
    </p:spTree>
    <p:extLst>
      <p:ext uri="{BB962C8B-B14F-4D97-AF65-F5344CB8AC3E}">
        <p14:creationId xmlns:p14="http://schemas.microsoft.com/office/powerpoint/2010/main" val="412461139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Smart things?</a:t>
            </a:r>
            <a:endParaRPr lang="he-IL" dirty="0"/>
          </a:p>
        </p:txBody>
      </p:sp>
      <p:sp>
        <p:nvSpPr>
          <p:cNvPr id="4" name="Slide Number Placeholder 3"/>
          <p:cNvSpPr>
            <a:spLocks noGrp="1"/>
          </p:cNvSpPr>
          <p:nvPr>
            <p:ph type="sldNum" sz="quarter" idx="12"/>
          </p:nvPr>
        </p:nvSpPr>
        <p:spPr/>
        <p:txBody>
          <a:bodyPr/>
          <a:lstStyle/>
          <a:p>
            <a:fld id="{1BBD5A3D-CB00-4B7C-BC78-5711AC3203AE}" type="slidenum">
              <a:rPr lang="en-US" smtClean="0"/>
              <a:pPr/>
              <a:t>39</a:t>
            </a:fld>
            <a:endParaRPr lang="en-US"/>
          </a:p>
        </p:txBody>
      </p:sp>
      <p:pic>
        <p:nvPicPr>
          <p:cNvPr id="6" name="Picture 5"/>
          <p:cNvPicPr>
            <a:picLocks noChangeAspect="1"/>
          </p:cNvPicPr>
          <p:nvPr/>
        </p:nvPicPr>
        <p:blipFill>
          <a:blip r:embed="rId2"/>
          <a:stretch>
            <a:fillRect/>
          </a:stretch>
        </p:blipFill>
        <p:spPr>
          <a:xfrm>
            <a:off x="1752600" y="1291432"/>
            <a:ext cx="5638800" cy="5191125"/>
          </a:xfrm>
          <a:prstGeom prst="rect">
            <a:avLst/>
          </a:prstGeom>
        </p:spPr>
      </p:pic>
    </p:spTree>
    <p:extLst>
      <p:ext uri="{BB962C8B-B14F-4D97-AF65-F5344CB8AC3E}">
        <p14:creationId xmlns:p14="http://schemas.microsoft.com/office/powerpoint/2010/main" val="32212472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Syllabus</a:t>
            </a:r>
          </a:p>
        </p:txBody>
      </p:sp>
      <p:sp>
        <p:nvSpPr>
          <p:cNvPr id="4" name="Slide Number Placeholder 3"/>
          <p:cNvSpPr>
            <a:spLocks noGrp="1"/>
          </p:cNvSpPr>
          <p:nvPr>
            <p:ph type="sldNum" sz="quarter" idx="12"/>
          </p:nvPr>
        </p:nvSpPr>
        <p:spPr/>
        <p:txBody>
          <a:bodyPr/>
          <a:lstStyle/>
          <a:p>
            <a:fld id="{DAF22AC9-109E-4E4D-92F9-530E51D9A3A2}" type="slidenum">
              <a:rPr lang="he-IL" smtClean="0"/>
              <a:t>4</a:t>
            </a:fld>
            <a:endParaRPr lang="he-IL"/>
          </a:p>
        </p:txBody>
      </p:sp>
    </p:spTree>
    <p:extLst>
      <p:ext uri="{BB962C8B-B14F-4D97-AF65-F5344CB8AC3E}">
        <p14:creationId xmlns:p14="http://schemas.microsoft.com/office/powerpoint/2010/main" val="35840787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Illustration - iRobot</a:t>
            </a:r>
          </a:p>
        </p:txBody>
      </p:sp>
      <p:sp>
        <p:nvSpPr>
          <p:cNvPr id="4" name="Slide Number Placeholder 3"/>
          <p:cNvSpPr>
            <a:spLocks noGrp="1"/>
          </p:cNvSpPr>
          <p:nvPr>
            <p:ph type="sldNum" sz="quarter" idx="12"/>
          </p:nvPr>
        </p:nvSpPr>
        <p:spPr/>
        <p:txBody>
          <a:bodyPr/>
          <a:lstStyle/>
          <a:p>
            <a:fld id="{DAF22AC9-109E-4E4D-92F9-530E51D9A3A2}" type="slidenum">
              <a:rPr lang="he-IL" smtClean="0"/>
              <a:t>40</a:t>
            </a:fld>
            <a:endParaRPr lang="he-IL"/>
          </a:p>
        </p:txBody>
      </p:sp>
      <p:pic>
        <p:nvPicPr>
          <p:cNvPr id="8" name="Picture 7"/>
          <p:cNvPicPr>
            <a:picLocks noChangeAspect="1"/>
          </p:cNvPicPr>
          <p:nvPr/>
        </p:nvPicPr>
        <p:blipFill>
          <a:blip r:embed="rId2"/>
          <a:stretch>
            <a:fillRect/>
          </a:stretch>
        </p:blipFill>
        <p:spPr>
          <a:xfrm>
            <a:off x="2290572" y="1980360"/>
            <a:ext cx="6025896" cy="3444355"/>
          </a:xfrm>
          <a:prstGeom prst="rect">
            <a:avLst/>
          </a:prstGeom>
        </p:spPr>
      </p:pic>
    </p:spTree>
    <p:extLst>
      <p:ext uri="{BB962C8B-B14F-4D97-AF65-F5344CB8AC3E}">
        <p14:creationId xmlns:p14="http://schemas.microsoft.com/office/powerpoint/2010/main" val="364362793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Medical domain…</a:t>
            </a:r>
            <a:endParaRPr lang="he-IL" dirty="0"/>
          </a:p>
        </p:txBody>
      </p:sp>
      <p:sp>
        <p:nvSpPr>
          <p:cNvPr id="3" name="Slide Number Placeholder 2"/>
          <p:cNvSpPr>
            <a:spLocks noGrp="1"/>
          </p:cNvSpPr>
          <p:nvPr>
            <p:ph type="sldNum" sz="quarter" idx="12"/>
          </p:nvPr>
        </p:nvSpPr>
        <p:spPr/>
        <p:txBody>
          <a:bodyPr/>
          <a:lstStyle/>
          <a:p>
            <a:fld id="{DAF22AC9-109E-4E4D-92F9-530E51D9A3A2}" type="slidenum">
              <a:rPr lang="he-IL" smtClean="0"/>
              <a:t>41</a:t>
            </a:fld>
            <a:endParaRPr lang="he-IL"/>
          </a:p>
        </p:txBody>
      </p:sp>
      <p:pic>
        <p:nvPicPr>
          <p:cNvPr id="4" name="Picture 3"/>
          <p:cNvPicPr>
            <a:picLocks noChangeAspect="1"/>
          </p:cNvPicPr>
          <p:nvPr/>
        </p:nvPicPr>
        <p:blipFill>
          <a:blip r:embed="rId2"/>
          <a:stretch>
            <a:fillRect/>
          </a:stretch>
        </p:blipFill>
        <p:spPr>
          <a:xfrm>
            <a:off x="840716" y="1838228"/>
            <a:ext cx="7820025" cy="4076700"/>
          </a:xfrm>
          <a:prstGeom prst="rect">
            <a:avLst/>
          </a:prstGeom>
        </p:spPr>
      </p:pic>
    </p:spTree>
    <p:extLst>
      <p:ext uri="{BB962C8B-B14F-4D97-AF65-F5344CB8AC3E}">
        <p14:creationId xmlns:p14="http://schemas.microsoft.com/office/powerpoint/2010/main" val="266729424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Smartphones</a:t>
            </a:r>
            <a:endParaRPr lang="en-US" dirty="0"/>
          </a:p>
        </p:txBody>
      </p:sp>
      <p:sp>
        <p:nvSpPr>
          <p:cNvPr id="3" name="Slide Number Placeholder 2"/>
          <p:cNvSpPr>
            <a:spLocks noGrp="1"/>
          </p:cNvSpPr>
          <p:nvPr>
            <p:ph type="sldNum" sz="quarter" idx="12"/>
          </p:nvPr>
        </p:nvSpPr>
        <p:spPr/>
        <p:txBody>
          <a:bodyPr/>
          <a:lstStyle/>
          <a:p>
            <a:fld id="{DAF22AC9-109E-4E4D-92F9-530E51D9A3A2}" type="slidenum">
              <a:rPr lang="he-IL" smtClean="0"/>
              <a:t>42</a:t>
            </a:fld>
            <a:endParaRPr lang="he-IL"/>
          </a:p>
        </p:txBody>
      </p:sp>
      <p:pic>
        <p:nvPicPr>
          <p:cNvPr id="4" name="Picture 3"/>
          <p:cNvPicPr>
            <a:picLocks noChangeAspect="1"/>
          </p:cNvPicPr>
          <p:nvPr/>
        </p:nvPicPr>
        <p:blipFill>
          <a:blip r:embed="rId2"/>
          <a:stretch>
            <a:fillRect/>
          </a:stretch>
        </p:blipFill>
        <p:spPr>
          <a:xfrm>
            <a:off x="539552" y="1222896"/>
            <a:ext cx="4032448" cy="5432047"/>
          </a:xfrm>
          <a:prstGeom prst="rect">
            <a:avLst/>
          </a:prstGeom>
        </p:spPr>
      </p:pic>
      <p:pic>
        <p:nvPicPr>
          <p:cNvPr id="5"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126088" y="1406972"/>
            <a:ext cx="2987824" cy="2238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p:cNvPicPr>
          <p:nvPr/>
        </p:nvPicPr>
        <p:blipFill>
          <a:blip r:embed="rId4"/>
          <a:stretch>
            <a:fillRect/>
          </a:stretch>
        </p:blipFill>
        <p:spPr>
          <a:xfrm>
            <a:off x="3635896" y="3996333"/>
            <a:ext cx="4544632" cy="2658610"/>
          </a:xfrm>
          <a:prstGeom prst="rect">
            <a:avLst/>
          </a:prstGeom>
        </p:spPr>
      </p:pic>
    </p:spTree>
    <p:extLst>
      <p:ext uri="{BB962C8B-B14F-4D97-AF65-F5344CB8AC3E}">
        <p14:creationId xmlns:p14="http://schemas.microsoft.com/office/powerpoint/2010/main" val="32770451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3"/>
          <p:cNvSpPr>
            <a:spLocks noGrp="1"/>
          </p:cNvSpPr>
          <p:nvPr>
            <p:ph type="title"/>
          </p:nvPr>
        </p:nvSpPr>
        <p:spPr/>
        <p:txBody>
          <a:bodyPr>
            <a:normAutofit fontScale="90000"/>
          </a:bodyPr>
          <a:lstStyle/>
          <a:p>
            <a:r>
              <a:rPr lang="en-US" altLang="en-US" dirty="0" smtClean="0"/>
              <a:t>Some more examples…Data leakage</a:t>
            </a:r>
          </a:p>
        </p:txBody>
      </p:sp>
      <p:pic>
        <p:nvPicPr>
          <p:cNvPr id="7" name="Picture 6"/>
          <p:cNvPicPr>
            <a:picLocks noChangeAspect="1" noChangeArrowheads="1"/>
          </p:cNvPicPr>
          <p:nvPr/>
        </p:nvPicPr>
        <p:blipFill>
          <a:blip r:embed="rId2"/>
          <a:srcRect/>
          <a:stretch>
            <a:fillRect/>
          </a:stretch>
        </p:blipFill>
        <p:spPr bwMode="auto">
          <a:xfrm rot="20399461">
            <a:off x="1025525" y="1443038"/>
            <a:ext cx="2195513" cy="2497137"/>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noChangeArrowheads="1"/>
          </p:cNvPicPr>
          <p:nvPr/>
        </p:nvPicPr>
        <p:blipFill>
          <a:blip r:embed="rId3"/>
          <a:srcRect/>
          <a:stretch>
            <a:fillRect/>
          </a:stretch>
        </p:blipFill>
        <p:spPr bwMode="auto">
          <a:xfrm rot="952065">
            <a:off x="674688" y="3668713"/>
            <a:ext cx="3233737" cy="2598737"/>
          </a:xfrm>
          <a:prstGeom prst="rect">
            <a:avLst/>
          </a:prstGeom>
          <a:ln>
            <a:noFill/>
          </a:ln>
          <a:effectLst>
            <a:outerShdw blurRad="292100" dist="139700" dir="2700000" algn="tl" rotWithShape="0">
              <a:srgbClr val="333333">
                <a:alpha val="65000"/>
              </a:srgbClr>
            </a:outerShdw>
          </a:effectLst>
        </p:spPr>
      </p:pic>
      <p:pic>
        <p:nvPicPr>
          <p:cNvPr id="9" name="Picture 3"/>
          <p:cNvPicPr>
            <a:picLocks noChangeAspect="1" noChangeArrowheads="1"/>
          </p:cNvPicPr>
          <p:nvPr/>
        </p:nvPicPr>
        <p:blipFill>
          <a:blip r:embed="rId4"/>
          <a:srcRect/>
          <a:stretch>
            <a:fillRect/>
          </a:stretch>
        </p:blipFill>
        <p:spPr bwMode="auto">
          <a:xfrm rot="21036830">
            <a:off x="5035550" y="1339850"/>
            <a:ext cx="3529013" cy="2232025"/>
          </a:xfrm>
          <a:prstGeom prst="rect">
            <a:avLst/>
          </a:prstGeom>
          <a:ln>
            <a:noFill/>
          </a:ln>
          <a:effectLst>
            <a:outerShdw blurRad="292100" dist="139700" dir="2700000" algn="tl" rotWithShape="0">
              <a:srgbClr val="333333">
                <a:alpha val="65000"/>
              </a:srgbClr>
            </a:outerShdw>
          </a:effectLst>
        </p:spPr>
      </p:pic>
      <p:pic>
        <p:nvPicPr>
          <p:cNvPr id="10" name="Picture 4"/>
          <p:cNvPicPr>
            <a:picLocks noChangeAspect="1" noChangeArrowheads="1"/>
          </p:cNvPicPr>
          <p:nvPr/>
        </p:nvPicPr>
        <p:blipFill>
          <a:blip r:embed="rId5"/>
          <a:srcRect/>
          <a:stretch>
            <a:fillRect/>
          </a:stretch>
        </p:blipFill>
        <p:spPr bwMode="auto">
          <a:xfrm rot="921014">
            <a:off x="4724400" y="3124200"/>
            <a:ext cx="3222625" cy="3273425"/>
          </a:xfrm>
          <a:prstGeom prst="rect">
            <a:avLst/>
          </a:prstGeom>
          <a:ln>
            <a:noFill/>
          </a:ln>
          <a:effectLst>
            <a:outerShdw blurRad="292100" dist="139700" dir="2700000" algn="tl" rotWithShape="0">
              <a:srgbClr val="333333">
                <a:alpha val="65000"/>
              </a:srgbClr>
            </a:outerShdw>
          </a:effectLst>
        </p:spPr>
      </p:pic>
      <p:pic>
        <p:nvPicPr>
          <p:cNvPr id="11" name="Picture 1"/>
          <p:cNvPicPr>
            <a:picLocks noChangeAspect="1" noChangeArrowheads="1"/>
          </p:cNvPicPr>
          <p:nvPr/>
        </p:nvPicPr>
        <p:blipFill>
          <a:blip r:embed="rId6"/>
          <a:srcRect l="19375" t="18000" r="35000" b="6000"/>
          <a:stretch>
            <a:fillRect/>
          </a:stretch>
        </p:blipFill>
        <p:spPr bwMode="auto">
          <a:xfrm>
            <a:off x="2819400" y="2133600"/>
            <a:ext cx="3000375" cy="3124200"/>
          </a:xfrm>
          <a:prstGeom prst="rect">
            <a:avLst/>
          </a:prstGeom>
          <a:ln>
            <a:noFill/>
          </a:ln>
          <a:effectLst>
            <a:outerShdw blurRad="292100" dist="139700" dir="2700000" algn="tl" rotWithShape="0">
              <a:srgbClr val="333333">
                <a:alpha val="65000"/>
              </a:srgbClr>
            </a:outerShdw>
          </a:effectLst>
        </p:spPr>
      </p:pic>
      <p:sp>
        <p:nvSpPr>
          <p:cNvPr id="2" name="Slide Number Placeholder 1"/>
          <p:cNvSpPr>
            <a:spLocks noGrp="1"/>
          </p:cNvSpPr>
          <p:nvPr>
            <p:ph type="sldNum" sz="quarter" idx="12"/>
          </p:nvPr>
        </p:nvSpPr>
        <p:spPr/>
        <p:txBody>
          <a:bodyPr/>
          <a:lstStyle/>
          <a:p>
            <a:fld id="{1BBD5A3D-CB00-4B7C-BC78-5711AC3203AE}" type="slidenum">
              <a:rPr lang="en-US" smtClean="0"/>
              <a:pPr/>
              <a:t>43</a:t>
            </a:fld>
            <a:endParaRPr lang="en-US"/>
          </a:p>
        </p:txBody>
      </p:sp>
    </p:spTree>
    <p:extLst>
      <p:ext uri="{BB962C8B-B14F-4D97-AF65-F5344CB8AC3E}">
        <p14:creationId xmlns:p14="http://schemas.microsoft.com/office/powerpoint/2010/main" val="7261313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ox(in)">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ox(in)">
                                      <p:cBhvr>
                                        <p:cTn id="17" dur="500"/>
                                        <p:tgtEl>
                                          <p:spTgt spid="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ox(in)">
                                      <p:cBhvr>
                                        <p:cTn id="22" dur="500"/>
                                        <p:tgtEl>
                                          <p:spTgt spid="1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ox(in)">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Sony attack, 2014</a:t>
            </a:r>
            <a:endParaRPr lang="en-US" dirty="0"/>
          </a:p>
        </p:txBody>
      </p:sp>
      <p:sp>
        <p:nvSpPr>
          <p:cNvPr id="5" name="Content Placeholder 4"/>
          <p:cNvSpPr>
            <a:spLocks noGrp="1"/>
          </p:cNvSpPr>
          <p:nvPr>
            <p:ph idx="1"/>
          </p:nvPr>
        </p:nvSpPr>
        <p:spPr/>
        <p:txBody>
          <a:bodyPr>
            <a:normAutofit/>
          </a:bodyPr>
          <a:lstStyle/>
          <a:p>
            <a:r>
              <a:rPr lang="en-US" sz="2400" dirty="0" smtClean="0"/>
              <a:t>Obtained data included </a:t>
            </a:r>
            <a:r>
              <a:rPr lang="en-US" sz="2400" dirty="0"/>
              <a:t>personal information about Sony </a:t>
            </a:r>
            <a:r>
              <a:rPr lang="en-US" sz="2400" dirty="0" smtClean="0"/>
              <a:t>employees, e-mails communication, salaries, copies </a:t>
            </a:r>
            <a:r>
              <a:rPr lang="en-US" sz="2400" dirty="0"/>
              <a:t>of (previously) unreleased Sony films, and </a:t>
            </a:r>
            <a:r>
              <a:rPr lang="en-US" sz="2400" dirty="0" smtClean="0"/>
              <a:t>more</a:t>
            </a:r>
            <a:endParaRPr lang="en-US" sz="2400" dirty="0"/>
          </a:p>
        </p:txBody>
      </p:sp>
      <p:sp>
        <p:nvSpPr>
          <p:cNvPr id="3" name="Slide Number Placeholder 2"/>
          <p:cNvSpPr>
            <a:spLocks noGrp="1"/>
          </p:cNvSpPr>
          <p:nvPr>
            <p:ph type="sldNum" sz="quarter" idx="12"/>
          </p:nvPr>
        </p:nvSpPr>
        <p:spPr/>
        <p:txBody>
          <a:bodyPr/>
          <a:lstStyle/>
          <a:p>
            <a:fld id="{DAF22AC9-109E-4E4D-92F9-530E51D9A3A2}" type="slidenum">
              <a:rPr lang="he-IL" smtClean="0"/>
              <a:t>44</a:t>
            </a:fld>
            <a:endParaRPr lang="he-IL"/>
          </a:p>
        </p:txBody>
      </p:sp>
      <p:pic>
        <p:nvPicPr>
          <p:cNvPr id="2051"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899592" y="2852936"/>
            <a:ext cx="4542017" cy="17005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716016" y="4365104"/>
            <a:ext cx="3528392" cy="23276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00878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Ashley Madison, 2015</a:t>
            </a:r>
            <a:endParaRPr lang="en-US" dirty="0"/>
          </a:p>
        </p:txBody>
      </p:sp>
      <p:sp>
        <p:nvSpPr>
          <p:cNvPr id="8" name="Content Placeholder 7"/>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DAF22AC9-109E-4E4D-92F9-530E51D9A3A2}" type="slidenum">
              <a:rPr lang="he-IL" smtClean="0"/>
              <a:pPr/>
              <a:t>45</a:t>
            </a:fld>
            <a:endParaRPr lang="he-IL"/>
          </a:p>
        </p:txBody>
      </p:sp>
      <p:pic>
        <p:nvPicPr>
          <p:cNvPr id="5" name="Picture 4"/>
          <p:cNvPicPr>
            <a:picLocks noChangeAspect="1"/>
          </p:cNvPicPr>
          <p:nvPr/>
        </p:nvPicPr>
        <p:blipFill>
          <a:blip r:embed="rId2"/>
          <a:stretch>
            <a:fillRect/>
          </a:stretch>
        </p:blipFill>
        <p:spPr>
          <a:xfrm>
            <a:off x="1907704" y="1488906"/>
            <a:ext cx="5562575" cy="4879575"/>
          </a:xfrm>
          <a:prstGeom prst="rect">
            <a:avLst/>
          </a:prstGeom>
        </p:spPr>
      </p:pic>
    </p:spTree>
    <p:extLst>
      <p:ext uri="{BB962C8B-B14F-4D97-AF65-F5344CB8AC3E}">
        <p14:creationId xmlns:p14="http://schemas.microsoft.com/office/powerpoint/2010/main" val="424586728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Hacking Team, 2015</a:t>
            </a:r>
            <a:endParaRPr lang="en-US" dirty="0"/>
          </a:p>
        </p:txBody>
      </p:sp>
      <p:sp>
        <p:nvSpPr>
          <p:cNvPr id="4" name="Slide Number Placeholder 3"/>
          <p:cNvSpPr>
            <a:spLocks noGrp="1"/>
          </p:cNvSpPr>
          <p:nvPr>
            <p:ph type="sldNum" sz="quarter" idx="12"/>
          </p:nvPr>
        </p:nvSpPr>
        <p:spPr/>
        <p:txBody>
          <a:bodyPr/>
          <a:lstStyle/>
          <a:p>
            <a:fld id="{DAF22AC9-109E-4E4D-92F9-530E51D9A3A2}" type="slidenum">
              <a:rPr lang="he-IL" smtClean="0"/>
              <a:t>46</a:t>
            </a:fld>
            <a:endParaRPr lang="he-IL"/>
          </a:p>
        </p:txBody>
      </p:sp>
      <p:pic>
        <p:nvPicPr>
          <p:cNvPr id="5" name="Picture 4"/>
          <p:cNvPicPr>
            <a:picLocks noChangeAspect="1"/>
          </p:cNvPicPr>
          <p:nvPr/>
        </p:nvPicPr>
        <p:blipFill>
          <a:blip r:embed="rId2"/>
          <a:stretch>
            <a:fillRect/>
          </a:stretch>
        </p:blipFill>
        <p:spPr>
          <a:xfrm>
            <a:off x="980278" y="1585174"/>
            <a:ext cx="7089878" cy="4771176"/>
          </a:xfrm>
          <a:prstGeom prst="rect">
            <a:avLst/>
          </a:prstGeom>
        </p:spPr>
      </p:pic>
    </p:spTree>
    <p:extLst>
      <p:ext uri="{BB962C8B-B14F-4D97-AF65-F5344CB8AC3E}">
        <p14:creationId xmlns:p14="http://schemas.microsoft.com/office/powerpoint/2010/main" val="160049798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T-Mobile US, 2015</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DAF22AC9-109E-4E4D-92F9-530E51D9A3A2}" type="slidenum">
              <a:rPr lang="he-IL" smtClean="0"/>
              <a:t>47</a:t>
            </a:fld>
            <a:endParaRPr lang="he-IL"/>
          </a:p>
        </p:txBody>
      </p:sp>
      <p:pic>
        <p:nvPicPr>
          <p:cNvPr id="5" name="Picture 4"/>
          <p:cNvPicPr>
            <a:picLocks noChangeAspect="1"/>
          </p:cNvPicPr>
          <p:nvPr/>
        </p:nvPicPr>
        <p:blipFill>
          <a:blip r:embed="rId2"/>
          <a:stretch>
            <a:fillRect/>
          </a:stretch>
        </p:blipFill>
        <p:spPr>
          <a:xfrm>
            <a:off x="755576" y="1439068"/>
            <a:ext cx="7486650" cy="4848225"/>
          </a:xfrm>
          <a:prstGeom prst="rect">
            <a:avLst/>
          </a:prstGeom>
        </p:spPr>
      </p:pic>
    </p:spTree>
    <p:extLst>
      <p:ext uri="{BB962C8B-B14F-4D97-AF65-F5344CB8AC3E}">
        <p14:creationId xmlns:p14="http://schemas.microsoft.com/office/powerpoint/2010/main" val="344179678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Slide Number Placeholder 2"/>
          <p:cNvSpPr>
            <a:spLocks noGrp="1"/>
          </p:cNvSpPr>
          <p:nvPr>
            <p:ph type="sldNum" sz="quarter" idx="12"/>
          </p:nvPr>
        </p:nvSpPr>
        <p:spPr/>
        <p:txBody>
          <a:bodyPr/>
          <a:lstStyle/>
          <a:p>
            <a:fld id="{1BBD5A3D-CB00-4B7C-BC78-5711AC3203AE}" type="slidenum">
              <a:rPr lang="en-US" smtClean="0"/>
              <a:pPr/>
              <a:t>48</a:t>
            </a:fld>
            <a:endParaRPr lang="en-US"/>
          </a:p>
        </p:txBody>
      </p:sp>
      <p:pic>
        <p:nvPicPr>
          <p:cNvPr id="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639" t="14212" r="24216" b="15009"/>
          <a:stretch/>
        </p:blipFill>
        <p:spPr bwMode="auto">
          <a:xfrm>
            <a:off x="1706623" y="1389250"/>
            <a:ext cx="5700554" cy="4320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910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Supply-chain attack</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83768" y="3354053"/>
            <a:ext cx="6096000" cy="3152775"/>
          </a:xfrm>
        </p:spPr>
      </p:pic>
      <p:sp>
        <p:nvSpPr>
          <p:cNvPr id="4" name="Slide Number Placeholder 3"/>
          <p:cNvSpPr>
            <a:spLocks noGrp="1"/>
          </p:cNvSpPr>
          <p:nvPr>
            <p:ph type="sldNum" sz="quarter" idx="12"/>
          </p:nvPr>
        </p:nvSpPr>
        <p:spPr/>
        <p:txBody>
          <a:bodyPr/>
          <a:lstStyle/>
          <a:p>
            <a:fld id="{DAF22AC9-109E-4E4D-92F9-530E51D9A3A2}" type="slidenum">
              <a:rPr lang="he-IL" smtClean="0"/>
              <a:t>49</a:t>
            </a:fld>
            <a:endParaRPr lang="he-IL"/>
          </a:p>
        </p:txBody>
      </p:sp>
      <p:pic>
        <p:nvPicPr>
          <p:cNvPr id="5" name="Picture 4"/>
          <p:cNvPicPr>
            <a:picLocks noChangeAspect="1"/>
          </p:cNvPicPr>
          <p:nvPr/>
        </p:nvPicPr>
        <p:blipFill>
          <a:blip r:embed="rId3"/>
          <a:stretch>
            <a:fillRect/>
          </a:stretch>
        </p:blipFill>
        <p:spPr>
          <a:xfrm>
            <a:off x="24245" y="1369142"/>
            <a:ext cx="5771891" cy="1668814"/>
          </a:xfrm>
          <a:prstGeom prst="rect">
            <a:avLst/>
          </a:prstGeom>
        </p:spPr>
      </p:pic>
    </p:spTree>
    <p:extLst>
      <p:ext uri="{BB962C8B-B14F-4D97-AF65-F5344CB8AC3E}">
        <p14:creationId xmlns:p14="http://schemas.microsoft.com/office/powerpoint/2010/main" val="37845811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goals</a:t>
            </a:r>
            <a:endParaRPr lang="en-US" dirty="0"/>
          </a:p>
        </p:txBody>
      </p:sp>
      <p:sp>
        <p:nvSpPr>
          <p:cNvPr id="3" name="Content Placeholder 2"/>
          <p:cNvSpPr>
            <a:spLocks noGrp="1"/>
          </p:cNvSpPr>
          <p:nvPr>
            <p:ph idx="1"/>
          </p:nvPr>
        </p:nvSpPr>
        <p:spPr/>
        <p:txBody>
          <a:bodyPr>
            <a:normAutofit/>
          </a:bodyPr>
          <a:lstStyle/>
          <a:p>
            <a:r>
              <a:rPr lang="en-US" dirty="0" smtClean="0"/>
              <a:t>Understanding threats to today’s computerized world</a:t>
            </a:r>
          </a:p>
          <a:p>
            <a:r>
              <a:rPr lang="en-US" dirty="0" smtClean="0"/>
              <a:t>Introduction to standard and emerging security mechanisms</a:t>
            </a:r>
          </a:p>
          <a:p>
            <a:r>
              <a:rPr lang="en-US" dirty="0" smtClean="0"/>
              <a:t>Setting a security state of mind</a:t>
            </a:r>
          </a:p>
          <a:p>
            <a:r>
              <a:rPr lang="en-US" dirty="0" smtClean="0"/>
              <a:t>Hands on experience</a:t>
            </a:r>
            <a:endParaRPr lang="en-US" dirty="0"/>
          </a:p>
        </p:txBody>
      </p:sp>
      <p:sp>
        <p:nvSpPr>
          <p:cNvPr id="4" name="Slide Number Placeholder 3"/>
          <p:cNvSpPr>
            <a:spLocks noGrp="1"/>
          </p:cNvSpPr>
          <p:nvPr>
            <p:ph type="sldNum" sz="quarter" idx="12"/>
          </p:nvPr>
        </p:nvSpPr>
        <p:spPr/>
        <p:txBody>
          <a:bodyPr/>
          <a:lstStyle/>
          <a:p>
            <a:fld id="{DAF22AC9-109E-4E4D-92F9-530E51D9A3A2}" type="slidenum">
              <a:rPr lang="he-IL" smtClean="0"/>
              <a:t>5</a:t>
            </a:fld>
            <a:endParaRPr lang="he-IL"/>
          </a:p>
        </p:txBody>
      </p:sp>
    </p:spTree>
    <p:extLst>
      <p:ext uri="{BB962C8B-B14F-4D97-AF65-F5344CB8AC3E}">
        <p14:creationId xmlns:p14="http://schemas.microsoft.com/office/powerpoint/2010/main" val="9916732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Supply-chain attack</a:t>
            </a:r>
            <a:endParaRPr lang="he-IL" dirty="0"/>
          </a:p>
        </p:txBody>
      </p:sp>
      <p:sp>
        <p:nvSpPr>
          <p:cNvPr id="3" name="Content Placeholder 2"/>
          <p:cNvSpPr>
            <a:spLocks noGrp="1"/>
          </p:cNvSpPr>
          <p:nvPr>
            <p:ph idx="1"/>
          </p:nvPr>
        </p:nvSpPr>
        <p:spPr/>
        <p:txBody>
          <a:bodyPr>
            <a:normAutofit fontScale="62500" lnSpcReduction="20000"/>
          </a:bodyPr>
          <a:lstStyle/>
          <a:p>
            <a:r>
              <a:rPr lang="en-US" dirty="0"/>
              <a:t>"The National Institute of Standards and Technology ("NIST") has recently released a draft update to the Framework for Improving Critical Infrastructure Cybersecurity (also known as the Cybersecurity Framework). </a:t>
            </a:r>
            <a:endParaRPr lang="en-US" dirty="0" smtClean="0"/>
          </a:p>
          <a:p>
            <a:r>
              <a:rPr lang="en-US" dirty="0" smtClean="0"/>
              <a:t>The </a:t>
            </a:r>
            <a:r>
              <a:rPr lang="en-US" dirty="0"/>
              <a:t>updated framework provides new details on managing cyber supply chain risks, clarifies key terms, and introduces measurement methods for cybersecurity. In this regard, it aims to further develop NIST’s voluntary guidance to organizations on reducing cybersecurity risks. Several key changes to the Cybersecurity Framework are as follows:</a:t>
            </a:r>
          </a:p>
          <a:p>
            <a:r>
              <a:rPr lang="en-US" dirty="0" smtClean="0"/>
              <a:t>Supply </a:t>
            </a:r>
            <a:r>
              <a:rPr lang="en-US" dirty="0"/>
              <a:t>Chain Risk Management: the draft adds cyber supply chain risk management considerations throughout the Cybersecurity Framework, including a new section on “Buying Decisions” and a new category under the Cybersecurity Framework Core’s Identify function with five subcategories</a:t>
            </a:r>
            <a:r>
              <a:rPr lang="en-US" dirty="0" smtClean="0"/>
              <a:t>;”</a:t>
            </a:r>
            <a:endParaRPr lang="en-US" dirty="0"/>
          </a:p>
        </p:txBody>
      </p:sp>
      <p:sp>
        <p:nvSpPr>
          <p:cNvPr id="4" name="Slide Number Placeholder 3"/>
          <p:cNvSpPr>
            <a:spLocks noGrp="1"/>
          </p:cNvSpPr>
          <p:nvPr>
            <p:ph type="sldNum" sz="quarter" idx="12"/>
          </p:nvPr>
        </p:nvSpPr>
        <p:spPr/>
        <p:txBody>
          <a:bodyPr/>
          <a:lstStyle/>
          <a:p>
            <a:fld id="{DAF22AC9-109E-4E4D-92F9-530E51D9A3A2}" type="slidenum">
              <a:rPr lang="he-IL" smtClean="0"/>
              <a:t>50</a:t>
            </a:fld>
            <a:endParaRPr lang="he-IL"/>
          </a:p>
        </p:txBody>
      </p:sp>
    </p:spTree>
    <p:extLst>
      <p:ext uri="{BB962C8B-B14F-4D97-AF65-F5344CB8AC3E}">
        <p14:creationId xmlns:p14="http://schemas.microsoft.com/office/powerpoint/2010/main" val="269076903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After-market devices (WOOT 2018)</a:t>
            </a:r>
            <a:endParaRPr lang="he-IL" dirty="0"/>
          </a:p>
        </p:txBody>
      </p:sp>
      <p:sp>
        <p:nvSpPr>
          <p:cNvPr id="3" name="Slide Number Placeholder 2"/>
          <p:cNvSpPr>
            <a:spLocks noGrp="1"/>
          </p:cNvSpPr>
          <p:nvPr>
            <p:ph type="sldNum" sz="quarter" idx="12"/>
          </p:nvPr>
        </p:nvSpPr>
        <p:spPr/>
        <p:txBody>
          <a:bodyPr/>
          <a:lstStyle/>
          <a:p>
            <a:fld id="{DAF22AC9-109E-4E4D-92F9-530E51D9A3A2}" type="slidenum">
              <a:rPr lang="he-IL" smtClean="0"/>
              <a:t>51</a:t>
            </a:fld>
            <a:endParaRPr lang="he-IL"/>
          </a:p>
        </p:txBody>
      </p:sp>
      <p:pic>
        <p:nvPicPr>
          <p:cNvPr id="5" name="Picture 4"/>
          <p:cNvPicPr>
            <a:picLocks noChangeAspect="1"/>
          </p:cNvPicPr>
          <p:nvPr/>
        </p:nvPicPr>
        <p:blipFill>
          <a:blip r:embed="rId2"/>
          <a:stretch>
            <a:fillRect/>
          </a:stretch>
        </p:blipFill>
        <p:spPr>
          <a:xfrm>
            <a:off x="5187055" y="2812799"/>
            <a:ext cx="3060702" cy="2957945"/>
          </a:xfrm>
          <a:prstGeom prst="rect">
            <a:avLst/>
          </a:prstGeom>
        </p:spPr>
      </p:pic>
      <p:pic>
        <p:nvPicPr>
          <p:cNvPr id="8" name="Picture 7"/>
          <p:cNvPicPr>
            <a:picLocks noChangeAspect="1"/>
          </p:cNvPicPr>
          <p:nvPr/>
        </p:nvPicPr>
        <p:blipFill>
          <a:blip r:embed="rId3"/>
          <a:stretch>
            <a:fillRect/>
          </a:stretch>
        </p:blipFill>
        <p:spPr>
          <a:xfrm>
            <a:off x="3699083" y="1931031"/>
            <a:ext cx="5325231" cy="1265759"/>
          </a:xfrm>
          <a:prstGeom prst="rect">
            <a:avLst/>
          </a:prstGeom>
        </p:spPr>
      </p:pic>
      <p:pic>
        <p:nvPicPr>
          <p:cNvPr id="4" name="Picture 3"/>
          <p:cNvPicPr>
            <a:picLocks noChangeAspect="1"/>
          </p:cNvPicPr>
          <p:nvPr/>
        </p:nvPicPr>
        <p:blipFill>
          <a:blip r:embed="rId4"/>
          <a:stretch>
            <a:fillRect/>
          </a:stretch>
        </p:blipFill>
        <p:spPr>
          <a:xfrm>
            <a:off x="72568" y="1879135"/>
            <a:ext cx="4060428" cy="2389180"/>
          </a:xfrm>
          <a:prstGeom prst="rect">
            <a:avLst/>
          </a:prstGeom>
        </p:spPr>
      </p:pic>
    </p:spTree>
    <p:extLst>
      <p:ext uri="{BB962C8B-B14F-4D97-AF65-F5344CB8AC3E}">
        <p14:creationId xmlns:p14="http://schemas.microsoft.com/office/powerpoint/2010/main" val="338807844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After-market devices</a:t>
            </a:r>
            <a:endParaRPr lang="he-IL" dirty="0"/>
          </a:p>
        </p:txBody>
      </p:sp>
      <p:sp>
        <p:nvSpPr>
          <p:cNvPr id="3" name="Slide Number Placeholder 2"/>
          <p:cNvSpPr>
            <a:spLocks noGrp="1"/>
          </p:cNvSpPr>
          <p:nvPr>
            <p:ph type="sldNum" sz="quarter" idx="12"/>
          </p:nvPr>
        </p:nvSpPr>
        <p:spPr/>
        <p:txBody>
          <a:bodyPr/>
          <a:lstStyle/>
          <a:p>
            <a:fld id="{DAF22AC9-109E-4E4D-92F9-530E51D9A3A2}" type="slidenum">
              <a:rPr lang="he-IL" smtClean="0"/>
              <a:t>52</a:t>
            </a:fld>
            <a:endParaRPr lang="he-IL"/>
          </a:p>
        </p:txBody>
      </p:sp>
      <p:pic>
        <p:nvPicPr>
          <p:cNvPr id="4" name="Picture 3"/>
          <p:cNvPicPr>
            <a:picLocks noChangeAspect="1"/>
          </p:cNvPicPr>
          <p:nvPr/>
        </p:nvPicPr>
        <p:blipFill>
          <a:blip r:embed="rId2"/>
          <a:stretch>
            <a:fillRect/>
          </a:stretch>
        </p:blipFill>
        <p:spPr>
          <a:xfrm>
            <a:off x="1" y="2003134"/>
            <a:ext cx="2300786" cy="3131869"/>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11244" y="2764297"/>
            <a:ext cx="4052697" cy="3039523"/>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57263" y="727352"/>
            <a:ext cx="4008977" cy="3006733"/>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39095" y="3990715"/>
            <a:ext cx="1810223" cy="1390781"/>
          </a:xfrm>
          <a:prstGeom prst="rect">
            <a:avLst/>
          </a:prstGeom>
        </p:spPr>
      </p:pic>
      <p:pic>
        <p:nvPicPr>
          <p:cNvPr id="15" name="Picture 14"/>
          <p:cNvPicPr>
            <a:picLocks noChangeAspect="1"/>
          </p:cNvPicPr>
          <p:nvPr/>
        </p:nvPicPr>
        <p:blipFill>
          <a:blip r:embed="rId6"/>
          <a:stretch>
            <a:fillRect/>
          </a:stretch>
        </p:blipFill>
        <p:spPr>
          <a:xfrm>
            <a:off x="2554769" y="1541906"/>
            <a:ext cx="3631805" cy="2247246"/>
          </a:xfrm>
          <a:prstGeom prst="rect">
            <a:avLst/>
          </a:prstGeom>
        </p:spPr>
      </p:pic>
    </p:spTree>
    <p:extLst>
      <p:ext uri="{BB962C8B-B14F-4D97-AF65-F5344CB8AC3E}">
        <p14:creationId xmlns:p14="http://schemas.microsoft.com/office/powerpoint/2010/main" val="222273389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IoT</a:t>
            </a:r>
            <a:r>
              <a:rPr lang="en-US" dirty="0" smtClean="0"/>
              <a:t> Botnets</a:t>
            </a:r>
            <a:endParaRPr lang="en-US" dirty="0"/>
          </a:p>
        </p:txBody>
      </p:sp>
      <p:sp>
        <p:nvSpPr>
          <p:cNvPr id="3" name="Slide Number Placeholder 2"/>
          <p:cNvSpPr>
            <a:spLocks noGrp="1"/>
          </p:cNvSpPr>
          <p:nvPr>
            <p:ph type="sldNum" sz="quarter" idx="12"/>
          </p:nvPr>
        </p:nvSpPr>
        <p:spPr/>
        <p:txBody>
          <a:bodyPr/>
          <a:lstStyle/>
          <a:p>
            <a:fld id="{DAF22AC9-109E-4E4D-92F9-530E51D9A3A2}" type="slidenum">
              <a:rPr lang="he-IL" smtClean="0"/>
              <a:t>53</a:t>
            </a:fld>
            <a:endParaRPr lang="he-IL"/>
          </a:p>
        </p:txBody>
      </p:sp>
      <p:pic>
        <p:nvPicPr>
          <p:cNvPr id="4" name="Picture 3"/>
          <p:cNvPicPr>
            <a:picLocks noChangeAspect="1"/>
          </p:cNvPicPr>
          <p:nvPr/>
        </p:nvPicPr>
        <p:blipFill>
          <a:blip r:embed="rId2"/>
          <a:stretch>
            <a:fillRect/>
          </a:stretch>
        </p:blipFill>
        <p:spPr>
          <a:xfrm>
            <a:off x="2051720" y="1988840"/>
            <a:ext cx="4824536" cy="3043667"/>
          </a:xfrm>
          <a:prstGeom prst="rect">
            <a:avLst/>
          </a:prstGeom>
        </p:spPr>
      </p:pic>
    </p:spTree>
    <p:extLst>
      <p:ext uri="{BB962C8B-B14F-4D97-AF65-F5344CB8AC3E}">
        <p14:creationId xmlns:p14="http://schemas.microsoft.com/office/powerpoint/2010/main" val="308384054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1BBD5A3D-CB00-4B7C-BC78-5711AC3203AE}" type="slidenum">
              <a:rPr lang="en-US" smtClean="0"/>
              <a:pPr/>
              <a:t>54</a:t>
            </a:fld>
            <a:endParaRPr lang="en-US"/>
          </a:p>
        </p:txBody>
      </p:sp>
      <p:pic>
        <p:nvPicPr>
          <p:cNvPr id="5" name="Picture 4"/>
          <p:cNvPicPr>
            <a:picLocks noChangeAspect="1"/>
          </p:cNvPicPr>
          <p:nvPr/>
        </p:nvPicPr>
        <p:blipFill>
          <a:blip r:embed="rId2"/>
          <a:stretch>
            <a:fillRect/>
          </a:stretch>
        </p:blipFill>
        <p:spPr>
          <a:xfrm>
            <a:off x="4596516" y="2307860"/>
            <a:ext cx="4317599" cy="3182112"/>
          </a:xfrm>
          <a:prstGeom prst="rect">
            <a:avLst/>
          </a:prstGeom>
        </p:spPr>
      </p:pic>
      <p:pic>
        <p:nvPicPr>
          <p:cNvPr id="6" name="Picture 2" descr="https://lh5.googleusercontent.com/Dqe3a02z6WGDvHy2UL7GdDwBkLxuW91HRZVStRW1ik7x-t9t6DcrdIoLGDxMRcTo_W7DoYzdFEgeFu-SSfhysH_Ex0HXRoR_KYYwfzkBcS2SnMOJqPyWKaI0qMXt8vFlZ9B3oUr7EK4"/>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323594" y="2437203"/>
            <a:ext cx="3015234" cy="32585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765284" y="3024378"/>
            <a:ext cx="3659886" cy="916986"/>
            <a:chOff x="850930" y="1930816"/>
            <a:chExt cx="9375943" cy="2704684"/>
          </a:xfrm>
        </p:grpSpPr>
        <p:pic>
          <p:nvPicPr>
            <p:cNvPr id="8" name="Picture 7"/>
            <p:cNvPicPr>
              <a:picLocks noChangeAspect="1"/>
            </p:cNvPicPr>
            <p:nvPr/>
          </p:nvPicPr>
          <p:blipFill rotWithShape="1">
            <a:blip r:embed="rId4"/>
            <a:srcRect r="59094" b="28882"/>
            <a:stretch/>
          </p:blipFill>
          <p:spPr>
            <a:xfrm>
              <a:off x="850930" y="1930816"/>
              <a:ext cx="4715710" cy="2699515"/>
            </a:xfrm>
            <a:prstGeom prst="rect">
              <a:avLst/>
            </a:prstGeom>
          </p:spPr>
        </p:pic>
        <p:pic>
          <p:nvPicPr>
            <p:cNvPr id="9" name="Picture 8"/>
            <p:cNvPicPr>
              <a:picLocks noChangeAspect="1"/>
            </p:cNvPicPr>
            <p:nvPr/>
          </p:nvPicPr>
          <p:blipFill rotWithShape="1">
            <a:blip r:embed="rId5"/>
            <a:srcRect r="59430" b="28747"/>
            <a:stretch/>
          </p:blipFill>
          <p:spPr>
            <a:xfrm>
              <a:off x="5549901" y="1930816"/>
              <a:ext cx="4676972" cy="2704684"/>
            </a:xfrm>
            <a:prstGeom prst="rect">
              <a:avLst/>
            </a:prstGeom>
          </p:spPr>
        </p:pic>
        <p:sp>
          <p:nvSpPr>
            <p:cNvPr id="10" name="Rectangle 9"/>
            <p:cNvSpPr/>
            <p:nvPr/>
          </p:nvSpPr>
          <p:spPr>
            <a:xfrm>
              <a:off x="3593431" y="2743200"/>
              <a:ext cx="802106" cy="64168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350"/>
            </a:p>
          </p:txBody>
        </p:sp>
        <p:sp>
          <p:nvSpPr>
            <p:cNvPr id="11" name="Rectangle 10"/>
            <p:cNvSpPr/>
            <p:nvPr/>
          </p:nvSpPr>
          <p:spPr>
            <a:xfrm>
              <a:off x="8258341" y="2679700"/>
              <a:ext cx="802106" cy="64168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350"/>
            </a:p>
          </p:txBody>
        </p:sp>
      </p:grpSp>
      <p:pic>
        <p:nvPicPr>
          <p:cNvPr id="28" name="Picture 27"/>
          <p:cNvPicPr>
            <a:picLocks noChangeAspect="1"/>
          </p:cNvPicPr>
          <p:nvPr/>
        </p:nvPicPr>
        <p:blipFill>
          <a:blip r:embed="rId6"/>
          <a:stretch>
            <a:fillRect/>
          </a:stretch>
        </p:blipFill>
        <p:spPr>
          <a:xfrm>
            <a:off x="765285" y="4362478"/>
            <a:ext cx="3651031" cy="1205341"/>
          </a:xfrm>
          <a:prstGeom prst="rect">
            <a:avLst/>
          </a:prstGeom>
        </p:spPr>
      </p:pic>
    </p:spTree>
    <p:extLst>
      <p:ext uri="{BB962C8B-B14F-4D97-AF65-F5344CB8AC3E}">
        <p14:creationId xmlns:p14="http://schemas.microsoft.com/office/powerpoint/2010/main" val="15418700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Bridging the air-gap</a:t>
            </a:r>
            <a:endParaRPr lang="he-IL" dirty="0"/>
          </a:p>
        </p:txBody>
      </p:sp>
      <p:sp>
        <p:nvSpPr>
          <p:cNvPr id="4" name="Slide Number Placeholder 3"/>
          <p:cNvSpPr>
            <a:spLocks noGrp="1"/>
          </p:cNvSpPr>
          <p:nvPr>
            <p:ph type="sldNum" sz="quarter" idx="12"/>
          </p:nvPr>
        </p:nvSpPr>
        <p:spPr/>
        <p:txBody>
          <a:bodyPr/>
          <a:lstStyle/>
          <a:p>
            <a:fld id="{1BBD5A3D-CB00-4B7C-BC78-5711AC3203AE}" type="slidenum">
              <a:rPr lang="en-US" smtClean="0"/>
              <a:pPr/>
              <a:t>55</a:t>
            </a:fld>
            <a:endParaRPr lang="en-US"/>
          </a:p>
        </p:txBody>
      </p:sp>
      <p:pic>
        <p:nvPicPr>
          <p:cNvPr id="5" name="Picture 4"/>
          <p:cNvPicPr>
            <a:picLocks noChangeAspect="1"/>
          </p:cNvPicPr>
          <p:nvPr/>
        </p:nvPicPr>
        <p:blipFill>
          <a:blip r:embed="rId2"/>
          <a:stretch>
            <a:fillRect/>
          </a:stretch>
        </p:blipFill>
        <p:spPr>
          <a:xfrm>
            <a:off x="1886368" y="2475371"/>
            <a:ext cx="3192302" cy="2358843"/>
          </a:xfrm>
          <a:prstGeom prst="rect">
            <a:avLst/>
          </a:prstGeom>
        </p:spPr>
      </p:pic>
      <p:pic>
        <p:nvPicPr>
          <p:cNvPr id="7" name="Picture 6"/>
          <p:cNvPicPr>
            <a:picLocks noChangeAspect="1"/>
          </p:cNvPicPr>
          <p:nvPr/>
        </p:nvPicPr>
        <p:blipFill>
          <a:blip r:embed="rId3"/>
          <a:stretch>
            <a:fillRect/>
          </a:stretch>
        </p:blipFill>
        <p:spPr>
          <a:xfrm>
            <a:off x="5238095" y="2496197"/>
            <a:ext cx="3414914" cy="2548151"/>
          </a:xfrm>
          <a:prstGeom prst="rect">
            <a:avLst/>
          </a:prstGeom>
        </p:spPr>
      </p:pic>
    </p:spTree>
    <p:extLst>
      <p:ext uri="{BB962C8B-B14F-4D97-AF65-F5344CB8AC3E}">
        <p14:creationId xmlns:p14="http://schemas.microsoft.com/office/powerpoint/2010/main" val="2436981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01C1EA8-5EA3-4CA3-8C09-F5E6390C220C}" type="slidenum">
              <a:rPr lang="en-US" smtClean="0"/>
              <a:t>56</a:t>
            </a:fld>
            <a:endParaRPr lang="en-US"/>
          </a:p>
        </p:txBody>
      </p:sp>
      <p:pic>
        <p:nvPicPr>
          <p:cNvPr id="5" name="Picture 4"/>
          <p:cNvPicPr>
            <a:picLocks noChangeAspect="1"/>
          </p:cNvPicPr>
          <p:nvPr/>
        </p:nvPicPr>
        <p:blipFill>
          <a:blip r:embed="rId2"/>
          <a:stretch>
            <a:fillRect/>
          </a:stretch>
        </p:blipFill>
        <p:spPr>
          <a:xfrm>
            <a:off x="2409015" y="2859052"/>
            <a:ext cx="5322557" cy="2291306"/>
          </a:xfrm>
          <a:prstGeom prst="rect">
            <a:avLst/>
          </a:prstGeom>
        </p:spPr>
      </p:pic>
      <p:pic>
        <p:nvPicPr>
          <p:cNvPr id="6" name="Picture 5"/>
          <p:cNvPicPr>
            <a:picLocks noChangeAspect="1"/>
          </p:cNvPicPr>
          <p:nvPr/>
        </p:nvPicPr>
        <p:blipFill>
          <a:blip r:embed="rId3"/>
          <a:stretch>
            <a:fillRect/>
          </a:stretch>
        </p:blipFill>
        <p:spPr>
          <a:xfrm>
            <a:off x="3531207" y="1510452"/>
            <a:ext cx="2926743" cy="1111523"/>
          </a:xfrm>
          <a:prstGeom prst="rect">
            <a:avLst/>
          </a:prstGeom>
        </p:spPr>
      </p:pic>
    </p:spTree>
    <p:extLst>
      <p:ext uri="{BB962C8B-B14F-4D97-AF65-F5344CB8AC3E}">
        <p14:creationId xmlns:p14="http://schemas.microsoft.com/office/powerpoint/2010/main" val="1314089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Adversarial learning</a:t>
            </a:r>
            <a:endParaRPr lang="en-US" dirty="0"/>
          </a:p>
        </p:txBody>
      </p:sp>
      <p:sp>
        <p:nvSpPr>
          <p:cNvPr id="5" name="Content Placeholder 4"/>
          <p:cNvSpPr>
            <a:spLocks noGrp="1"/>
          </p:cNvSpPr>
          <p:nvPr>
            <p:ph idx="1"/>
          </p:nvPr>
        </p:nvSpPr>
        <p:spPr/>
        <p:txBody>
          <a:bodyPr>
            <a:normAutofit fontScale="85000" lnSpcReduction="20000"/>
          </a:bodyPr>
          <a:lstStyle/>
          <a:p>
            <a:r>
              <a:rPr lang="en-US" dirty="0"/>
              <a:t>Due to the large increase in the use of AI methods, hackers concluded that they too should embrace </a:t>
            </a:r>
            <a:r>
              <a:rPr lang="en-US" dirty="0" smtClean="0"/>
              <a:t>AI</a:t>
            </a:r>
            <a:endParaRPr lang="en-US" dirty="0"/>
          </a:p>
          <a:p>
            <a:r>
              <a:rPr lang="en-US" dirty="0" smtClean="0"/>
              <a:t>Today</a:t>
            </a:r>
            <a:r>
              <a:rPr lang="en-US" dirty="0"/>
              <a:t>, hackers are using machine learning to find loopholes in other machine learning based </a:t>
            </a:r>
            <a:r>
              <a:rPr lang="en-US" dirty="0" smtClean="0"/>
              <a:t>systems</a:t>
            </a:r>
            <a:endParaRPr lang="en-US" dirty="0"/>
          </a:p>
          <a:p>
            <a:r>
              <a:rPr lang="en-US" dirty="0"/>
              <a:t>Fooling AI systems is not very </a:t>
            </a:r>
            <a:r>
              <a:rPr lang="en-US" dirty="0" smtClean="0"/>
              <a:t>hard as machine </a:t>
            </a:r>
            <a:r>
              <a:rPr lang="en-US" dirty="0"/>
              <a:t>learning relies on past cases and assumes that future data shares its </a:t>
            </a:r>
            <a:r>
              <a:rPr lang="en-US" dirty="0" smtClean="0"/>
              <a:t>characteristics</a:t>
            </a:r>
          </a:p>
          <a:p>
            <a:r>
              <a:rPr lang="en-US" dirty="0" smtClean="0"/>
              <a:t>Hackers </a:t>
            </a:r>
            <a:r>
              <a:rPr lang="en-US" dirty="0"/>
              <a:t>abuse this assumption </a:t>
            </a:r>
            <a:r>
              <a:rPr lang="en-US" dirty="0" smtClean="0"/>
              <a:t>for example, by </a:t>
            </a:r>
            <a:r>
              <a:rPr lang="en-US" dirty="0"/>
              <a:t>manipulating the input </a:t>
            </a:r>
            <a:r>
              <a:rPr lang="en-US" dirty="0" smtClean="0"/>
              <a:t>data</a:t>
            </a:r>
            <a:endParaRPr lang="en-US" dirty="0"/>
          </a:p>
          <a:p>
            <a:endParaRPr lang="en-US" dirty="0"/>
          </a:p>
        </p:txBody>
      </p:sp>
      <p:sp>
        <p:nvSpPr>
          <p:cNvPr id="3" name="Slide Number Placeholder 2"/>
          <p:cNvSpPr>
            <a:spLocks noGrp="1"/>
          </p:cNvSpPr>
          <p:nvPr>
            <p:ph type="sldNum" sz="quarter" idx="12"/>
          </p:nvPr>
        </p:nvSpPr>
        <p:spPr/>
        <p:txBody>
          <a:bodyPr/>
          <a:lstStyle/>
          <a:p>
            <a:fld id="{601C1EA8-5EA3-4CA3-8C09-F5E6390C220C}" type="slidenum">
              <a:rPr lang="en-US" smtClean="0"/>
              <a:t>57</a:t>
            </a:fld>
            <a:endParaRPr lang="en-US"/>
          </a:p>
        </p:txBody>
      </p:sp>
    </p:spTree>
    <p:extLst>
      <p:ext uri="{BB962C8B-B14F-4D97-AF65-F5344CB8AC3E}">
        <p14:creationId xmlns:p14="http://schemas.microsoft.com/office/powerpoint/2010/main" val="966607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Academic research on AL</a:t>
            </a:r>
            <a:endParaRPr lang="en-US" dirty="0"/>
          </a:p>
        </p:txBody>
      </p:sp>
      <p:sp>
        <p:nvSpPr>
          <p:cNvPr id="3" name="Slide Number Placeholder 2"/>
          <p:cNvSpPr>
            <a:spLocks noGrp="1"/>
          </p:cNvSpPr>
          <p:nvPr>
            <p:ph type="sldNum" sz="quarter" idx="12"/>
          </p:nvPr>
        </p:nvSpPr>
        <p:spPr/>
        <p:txBody>
          <a:bodyPr/>
          <a:lstStyle/>
          <a:p>
            <a:fld id="{601C1EA8-5EA3-4CA3-8C09-F5E6390C220C}" type="slidenum">
              <a:rPr lang="en-US" smtClean="0"/>
              <a:t>58</a:t>
            </a:fld>
            <a:endParaRPr lang="en-US"/>
          </a:p>
        </p:txBody>
      </p:sp>
      <p:pic>
        <p:nvPicPr>
          <p:cNvPr id="5" name="Picture 4"/>
          <p:cNvPicPr>
            <a:picLocks noChangeAspect="1"/>
          </p:cNvPicPr>
          <p:nvPr/>
        </p:nvPicPr>
        <p:blipFill>
          <a:blip r:embed="rId2"/>
          <a:stretch>
            <a:fillRect/>
          </a:stretch>
        </p:blipFill>
        <p:spPr>
          <a:xfrm>
            <a:off x="2368768" y="2027297"/>
            <a:ext cx="5334875" cy="3871060"/>
          </a:xfrm>
          <a:prstGeom prst="rect">
            <a:avLst/>
          </a:prstGeom>
        </p:spPr>
      </p:pic>
    </p:spTree>
    <p:extLst>
      <p:ext uri="{BB962C8B-B14F-4D97-AF65-F5344CB8AC3E}">
        <p14:creationId xmlns:p14="http://schemas.microsoft.com/office/powerpoint/2010/main" val="271264932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Line 10"/>
          <p:cNvSpPr>
            <a:spLocks noChangeShapeType="1"/>
          </p:cNvSpPr>
          <p:nvPr/>
        </p:nvSpPr>
        <p:spPr bwMode="auto">
          <a:xfrm>
            <a:off x="5058760" y="23241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1267" name="Line 11"/>
          <p:cNvSpPr>
            <a:spLocks noChangeShapeType="1"/>
          </p:cNvSpPr>
          <p:nvPr/>
        </p:nvSpPr>
        <p:spPr bwMode="auto">
          <a:xfrm flipV="1">
            <a:off x="4906360" y="56769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1268" name="Line 50"/>
          <p:cNvSpPr>
            <a:spLocks noChangeShapeType="1"/>
          </p:cNvSpPr>
          <p:nvPr/>
        </p:nvSpPr>
        <p:spPr bwMode="auto">
          <a:xfrm flipV="1">
            <a:off x="5058760" y="2324100"/>
            <a:ext cx="3124200" cy="30480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pic>
        <p:nvPicPr>
          <p:cNvPr id="11269" name="Picture 5"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700000">
            <a:off x="5866798" y="2468563"/>
            <a:ext cx="239712" cy="239712"/>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1270" name="Picture 5"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700000">
            <a:off x="5409598" y="3630613"/>
            <a:ext cx="239712" cy="239712"/>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1271" name="Picture 5"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700000">
            <a:off x="6184298" y="3586163"/>
            <a:ext cx="239712" cy="239712"/>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1272" name="Picture 5"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700000">
            <a:off x="6079523" y="2960688"/>
            <a:ext cx="239712" cy="239712"/>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1273" name="Picture 5"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700000">
            <a:off x="6501798" y="2484438"/>
            <a:ext cx="239712" cy="241300"/>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1274" name="Picture 5"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700000">
            <a:off x="6727223" y="3111501"/>
            <a:ext cx="239712" cy="239713"/>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1275" name="Picture 5"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700000">
            <a:off x="5415948" y="3100388"/>
            <a:ext cx="241300" cy="239712"/>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1276" name="Picture 5"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700000">
            <a:off x="5501673" y="4291013"/>
            <a:ext cx="239712" cy="239712"/>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1277" name="Picture 5"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700000">
            <a:off x="7222523" y="2397126"/>
            <a:ext cx="239712" cy="239713"/>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2" name="Picture 5"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700000">
            <a:off x="7533673" y="3086101"/>
            <a:ext cx="239712" cy="239713"/>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1279" name="Picture 5"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700000">
            <a:off x="5720748" y="5006976"/>
            <a:ext cx="241300" cy="239713"/>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1280" name="Picture 5"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700000">
            <a:off x="7805136" y="5162551"/>
            <a:ext cx="241300" cy="239713"/>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1281" name="Picture 5"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700000">
            <a:off x="6416073" y="4859339"/>
            <a:ext cx="239712" cy="24130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1282" name="Picture 5"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700000">
            <a:off x="7870224" y="2735263"/>
            <a:ext cx="241300" cy="2397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1283" name="Picture 5"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700000">
            <a:off x="7703536" y="4165601"/>
            <a:ext cx="239713" cy="239713"/>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1284" name="Picture 5"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700000">
            <a:off x="6335111" y="4273551"/>
            <a:ext cx="239713" cy="239713"/>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1285" name="Picture 5"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700000">
            <a:off x="6614511" y="5253038"/>
            <a:ext cx="241300" cy="2397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1286" name="Picture 5"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700000">
            <a:off x="6939948" y="4824413"/>
            <a:ext cx="241300" cy="2397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1287" name="Picture 5"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700000">
            <a:off x="6876448" y="3786188"/>
            <a:ext cx="241300" cy="2397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1288" name="Picture 5"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700000">
            <a:off x="7392386" y="5048251"/>
            <a:ext cx="239713" cy="239713"/>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1289" name="Picture 5"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700000">
            <a:off x="7311423" y="3943351"/>
            <a:ext cx="241300" cy="239713"/>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1290" name="Picture 5"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700000">
            <a:off x="6755798" y="4298951"/>
            <a:ext cx="239712" cy="239713"/>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smtClean="0"/>
              <a:t>Spam detection system</a:t>
            </a:r>
            <a:endParaRPr lang="en-US" dirty="0"/>
          </a:p>
        </p:txBody>
      </p:sp>
      <p:sp>
        <p:nvSpPr>
          <p:cNvPr id="3" name="Rounded Rectangle 2"/>
          <p:cNvSpPr/>
          <p:nvPr/>
        </p:nvSpPr>
        <p:spPr>
          <a:xfrm>
            <a:off x="1391352" y="2347480"/>
            <a:ext cx="3029869" cy="2712119"/>
          </a:xfrm>
          <a:prstGeom prst="roundRect">
            <a:avLst>
              <a:gd name="adj" fmla="val 5577"/>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1500" dirty="0"/>
              <a:t>Trained </a:t>
            </a:r>
            <a:r>
              <a:rPr lang="en-US" sz="1500" dirty="0"/>
              <a:t>to look for </a:t>
            </a:r>
            <a:r>
              <a:rPr lang="en-US" sz="1500" b="1" dirty="0"/>
              <a:t>incriminating</a:t>
            </a:r>
            <a:r>
              <a:rPr lang="en-US" sz="1500" dirty="0"/>
              <a:t> </a:t>
            </a:r>
            <a:r>
              <a:rPr lang="en-US" sz="1500" b="1" dirty="0"/>
              <a:t>content</a:t>
            </a:r>
            <a:r>
              <a:rPr lang="en-US" sz="1500" dirty="0"/>
              <a:t> by analyzing the text of spam </a:t>
            </a:r>
            <a:r>
              <a:rPr lang="en-US" sz="1500" dirty="0"/>
              <a:t>emails</a:t>
            </a:r>
          </a:p>
          <a:p>
            <a:endParaRPr lang="en-US" sz="1500" dirty="0"/>
          </a:p>
          <a:p>
            <a:r>
              <a:rPr lang="en-US" sz="1500" dirty="0"/>
              <a:t>To </a:t>
            </a:r>
            <a:r>
              <a:rPr lang="en-US" sz="1500" dirty="0"/>
              <a:t>avoid detection, a spammer can obfuscate the content of an email by </a:t>
            </a:r>
            <a:r>
              <a:rPr lang="en-US" sz="1500" b="1" dirty="0"/>
              <a:t>deliberately misspelling suspicious </a:t>
            </a:r>
            <a:r>
              <a:rPr lang="en-US" sz="1500" b="1" dirty="0"/>
              <a:t>words</a:t>
            </a:r>
            <a:endParaRPr lang="en-US" sz="1500" dirty="0"/>
          </a:p>
        </p:txBody>
      </p:sp>
    </p:spTree>
    <p:extLst>
      <p:ext uri="{BB962C8B-B14F-4D97-AF65-F5344CB8AC3E}">
        <p14:creationId xmlns:p14="http://schemas.microsoft.com/office/powerpoint/2010/main" val="2394264107"/>
      </p:ext>
    </p:extLst>
  </p:cSld>
  <p:clrMapOvr>
    <a:masterClrMapping/>
  </p:clrMapOvr>
  <p:transition spd="med" advClick="0" advTm="20000">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Course positioning</a:t>
            </a:r>
          </a:p>
        </p:txBody>
      </p:sp>
      <p:sp>
        <p:nvSpPr>
          <p:cNvPr id="4" name="Slide Number Placeholder 3"/>
          <p:cNvSpPr>
            <a:spLocks noGrp="1"/>
          </p:cNvSpPr>
          <p:nvPr>
            <p:ph type="sldNum" sz="quarter" idx="12"/>
          </p:nvPr>
        </p:nvSpPr>
        <p:spPr/>
        <p:txBody>
          <a:bodyPr/>
          <a:lstStyle/>
          <a:p>
            <a:fld id="{DAF22AC9-109E-4E4D-92F9-530E51D9A3A2}" type="slidenum">
              <a:rPr lang="he-IL" smtClean="0"/>
              <a:pPr/>
              <a:t>6</a:t>
            </a:fld>
            <a:endParaRPr lang="he-IL"/>
          </a:p>
        </p:txBody>
      </p:sp>
      <p:sp>
        <p:nvSpPr>
          <p:cNvPr id="5" name="Rounded Rectangle 4"/>
          <p:cNvSpPr/>
          <p:nvPr/>
        </p:nvSpPr>
        <p:spPr>
          <a:xfrm>
            <a:off x="1686612" y="1795508"/>
            <a:ext cx="5666352" cy="7875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sz="2400" dirty="0">
                <a:solidFill>
                  <a:schemeClr val="bg1"/>
                </a:solidFill>
              </a:rPr>
              <a:t>Introduction to computer and network security</a:t>
            </a:r>
          </a:p>
        </p:txBody>
      </p:sp>
      <p:sp>
        <p:nvSpPr>
          <p:cNvPr id="6" name="Rounded Rectangle 5"/>
          <p:cNvSpPr/>
          <p:nvPr/>
        </p:nvSpPr>
        <p:spPr>
          <a:xfrm>
            <a:off x="1704546" y="2821470"/>
            <a:ext cx="1800200" cy="79208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sz="1600" dirty="0" smtClean="0">
                <a:solidFill>
                  <a:schemeClr val="tx1"/>
                </a:solidFill>
              </a:rPr>
              <a:t>Cryptography</a:t>
            </a:r>
            <a:endParaRPr lang="en-US" sz="1600" dirty="0">
              <a:solidFill>
                <a:schemeClr val="tx1"/>
              </a:solidFill>
            </a:endParaRPr>
          </a:p>
        </p:txBody>
      </p:sp>
      <p:sp>
        <p:nvSpPr>
          <p:cNvPr id="7" name="Rounded Rectangle 6"/>
          <p:cNvSpPr/>
          <p:nvPr/>
        </p:nvSpPr>
        <p:spPr>
          <a:xfrm>
            <a:off x="3628655" y="2826479"/>
            <a:ext cx="1800200" cy="79208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sz="1600" dirty="0" smtClean="0">
                <a:solidFill>
                  <a:schemeClr val="tx1"/>
                </a:solidFill>
              </a:rPr>
              <a:t>Information Security Management</a:t>
            </a:r>
            <a:endParaRPr lang="en-US" sz="1600" dirty="0">
              <a:solidFill>
                <a:schemeClr val="tx1"/>
              </a:solidFill>
            </a:endParaRPr>
          </a:p>
        </p:txBody>
      </p:sp>
      <p:sp>
        <p:nvSpPr>
          <p:cNvPr id="8" name="Rounded Rectangle 7"/>
          <p:cNvSpPr/>
          <p:nvPr/>
        </p:nvSpPr>
        <p:spPr>
          <a:xfrm>
            <a:off x="5552764" y="2826479"/>
            <a:ext cx="1800200" cy="79208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sz="1600" dirty="0" smtClean="0">
                <a:solidFill>
                  <a:schemeClr val="tx1"/>
                </a:solidFill>
              </a:rPr>
              <a:t>Malware Internals</a:t>
            </a:r>
          </a:p>
          <a:p>
            <a:pPr algn="ctr" rtl="0"/>
            <a:r>
              <a:rPr lang="he-IL" sz="1600" dirty="0" smtClean="0">
                <a:solidFill>
                  <a:schemeClr val="tx1"/>
                </a:solidFill>
              </a:rPr>
              <a:t>סוגיות מתקדמות בקוד עוין</a:t>
            </a:r>
            <a:endParaRPr lang="en-US" sz="1600" dirty="0">
              <a:solidFill>
                <a:schemeClr val="tx1"/>
              </a:solidFill>
            </a:endParaRPr>
          </a:p>
        </p:txBody>
      </p:sp>
      <p:sp>
        <p:nvSpPr>
          <p:cNvPr id="9" name="Rounded Rectangle 8"/>
          <p:cNvSpPr/>
          <p:nvPr/>
        </p:nvSpPr>
        <p:spPr>
          <a:xfrm>
            <a:off x="5580112" y="3811816"/>
            <a:ext cx="1800200" cy="79208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sz="1600" dirty="0" smtClean="0">
                <a:solidFill>
                  <a:schemeClr val="tx1"/>
                </a:solidFill>
              </a:rPr>
              <a:t>Cyber Security Using Machine Learning</a:t>
            </a:r>
            <a:endParaRPr lang="en-US" sz="1600" dirty="0">
              <a:solidFill>
                <a:schemeClr val="tx1"/>
              </a:solidFill>
            </a:endParaRPr>
          </a:p>
        </p:txBody>
      </p:sp>
      <p:sp>
        <p:nvSpPr>
          <p:cNvPr id="10" name="Rounded Rectangle 9"/>
          <p:cNvSpPr/>
          <p:nvPr/>
        </p:nvSpPr>
        <p:spPr>
          <a:xfrm>
            <a:off x="1704546" y="3807043"/>
            <a:ext cx="1800200" cy="79208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he-IL" sz="1600" dirty="0" smtClean="0">
                <a:solidFill>
                  <a:schemeClr val="tx1"/>
                </a:solidFill>
              </a:rPr>
              <a:t>הנדסת אבטחת מערכות</a:t>
            </a:r>
            <a:endParaRPr lang="en-US" sz="1600" dirty="0">
              <a:solidFill>
                <a:schemeClr val="tx1"/>
              </a:solidFill>
            </a:endParaRPr>
          </a:p>
        </p:txBody>
      </p:sp>
      <p:sp>
        <p:nvSpPr>
          <p:cNvPr id="11" name="Rounded Rectangle 10"/>
          <p:cNvSpPr/>
          <p:nvPr/>
        </p:nvSpPr>
        <p:spPr>
          <a:xfrm>
            <a:off x="3628655" y="3807043"/>
            <a:ext cx="1800200" cy="79208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sz="1600" dirty="0" smtClean="0">
                <a:solidFill>
                  <a:schemeClr val="tx1"/>
                </a:solidFill>
              </a:rPr>
              <a:t>Operating Systems Security</a:t>
            </a:r>
            <a:endParaRPr lang="en-US" sz="1600" dirty="0">
              <a:solidFill>
                <a:schemeClr val="tx1"/>
              </a:solidFill>
            </a:endParaRPr>
          </a:p>
        </p:txBody>
      </p:sp>
      <p:sp>
        <p:nvSpPr>
          <p:cNvPr id="12" name="Rounded Rectangle 11"/>
          <p:cNvSpPr/>
          <p:nvPr/>
        </p:nvSpPr>
        <p:spPr>
          <a:xfrm>
            <a:off x="1704546" y="4792616"/>
            <a:ext cx="1800200" cy="79208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sz="1600" dirty="0" smtClean="0">
                <a:solidFill>
                  <a:schemeClr val="tx1"/>
                </a:solidFill>
              </a:rPr>
              <a:t>Network Security</a:t>
            </a:r>
            <a:endParaRPr lang="en-US" sz="1600" dirty="0">
              <a:solidFill>
                <a:schemeClr val="tx1"/>
              </a:solidFill>
            </a:endParaRPr>
          </a:p>
        </p:txBody>
      </p:sp>
      <p:sp>
        <p:nvSpPr>
          <p:cNvPr id="13" name="Rounded Rectangle 12"/>
          <p:cNvSpPr/>
          <p:nvPr/>
        </p:nvSpPr>
        <p:spPr>
          <a:xfrm>
            <a:off x="3628655" y="4787607"/>
            <a:ext cx="1800200" cy="79208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sz="1600" dirty="0" smtClean="0">
                <a:solidFill>
                  <a:schemeClr val="tx1"/>
                </a:solidFill>
              </a:rPr>
              <a:t>Implementation Attacks</a:t>
            </a:r>
            <a:endParaRPr lang="en-US" sz="1600" dirty="0">
              <a:solidFill>
                <a:schemeClr val="tx1"/>
              </a:solidFill>
            </a:endParaRPr>
          </a:p>
        </p:txBody>
      </p:sp>
      <p:sp>
        <p:nvSpPr>
          <p:cNvPr id="24" name="Rounded Rectangle 23"/>
          <p:cNvSpPr/>
          <p:nvPr/>
        </p:nvSpPr>
        <p:spPr>
          <a:xfrm>
            <a:off x="5580112" y="4787607"/>
            <a:ext cx="1800200" cy="79208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sz="1600" dirty="0" smtClean="0">
                <a:solidFill>
                  <a:schemeClr val="tx1"/>
                </a:solidFill>
              </a:rPr>
              <a:t>Advanced topics in security</a:t>
            </a:r>
            <a:endParaRPr lang="en-US" sz="1600" dirty="0">
              <a:solidFill>
                <a:schemeClr val="tx1"/>
              </a:solidFill>
            </a:endParaRPr>
          </a:p>
        </p:txBody>
      </p:sp>
    </p:spTree>
    <p:extLst>
      <p:ext uri="{BB962C8B-B14F-4D97-AF65-F5344CB8AC3E}">
        <p14:creationId xmlns:p14="http://schemas.microsoft.com/office/powerpoint/2010/main" val="25962801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Adversarial traffic signs</a:t>
            </a:r>
            <a:r>
              <a:rPr lang="en-US" dirty="0"/>
              <a:t/>
            </a:r>
            <a:br>
              <a:rPr lang="en-US" dirty="0"/>
            </a:br>
            <a:r>
              <a:rPr lang="en-US" sz="1650" i="1" dirty="0"/>
              <a:t>Robust Physical-World Attacks on Deep Learning Visual Classification</a:t>
            </a:r>
          </a:p>
        </p:txBody>
      </p:sp>
      <p:sp>
        <p:nvSpPr>
          <p:cNvPr id="3" name="Rounded Rectangle 2"/>
          <p:cNvSpPr/>
          <p:nvPr/>
        </p:nvSpPr>
        <p:spPr>
          <a:xfrm>
            <a:off x="1391352" y="2347479"/>
            <a:ext cx="3029869" cy="2952880"/>
          </a:xfrm>
          <a:prstGeom prst="roundRect">
            <a:avLst>
              <a:gd name="adj" fmla="val 5577"/>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1500" dirty="0"/>
              <a:t>Use </a:t>
            </a:r>
            <a:r>
              <a:rPr lang="en-US" sz="1500" b="1" dirty="0"/>
              <a:t>Deep Learning (CNN) </a:t>
            </a:r>
            <a:r>
              <a:rPr lang="en-US" sz="1500" dirty="0"/>
              <a:t>for image recognition (traffic signs identification) by </a:t>
            </a:r>
            <a:r>
              <a:rPr lang="en-US" sz="1500" b="1" dirty="0"/>
              <a:t>autonomous vehicles </a:t>
            </a:r>
          </a:p>
          <a:p>
            <a:endParaRPr lang="en-US" sz="1500" dirty="0"/>
          </a:p>
          <a:p>
            <a:r>
              <a:rPr lang="en-US" sz="1500" dirty="0"/>
              <a:t>Adversarial AI can be also applied on machine vision </a:t>
            </a:r>
            <a:r>
              <a:rPr lang="en-US" sz="1500" dirty="0"/>
              <a:t>systems</a:t>
            </a:r>
          </a:p>
          <a:p>
            <a:endParaRPr lang="en-US" sz="1500" dirty="0"/>
          </a:p>
          <a:p>
            <a:r>
              <a:rPr lang="en-US" sz="1500" dirty="0"/>
              <a:t>“</a:t>
            </a:r>
            <a:r>
              <a:rPr lang="en-US" sz="1500" b="1" dirty="0"/>
              <a:t>Confused the </a:t>
            </a:r>
            <a:r>
              <a:rPr lang="en-US" sz="1500" b="1" dirty="0"/>
              <a:t>computer vision system </a:t>
            </a:r>
            <a:r>
              <a:rPr lang="en-US" sz="1500" dirty="0"/>
              <a:t>into thinking that a stop sign was a 45 mph sign, with just a few pieces of </a:t>
            </a:r>
            <a:r>
              <a:rPr lang="en-US" sz="1500" dirty="0"/>
              <a:t>tape.”</a:t>
            </a:r>
            <a:endParaRPr lang="en-US" sz="1500" dirty="0"/>
          </a:p>
        </p:txBody>
      </p:sp>
      <p:pic>
        <p:nvPicPr>
          <p:cNvPr id="4" name="Picture 3"/>
          <p:cNvPicPr>
            <a:picLocks noChangeAspect="1"/>
          </p:cNvPicPr>
          <p:nvPr/>
        </p:nvPicPr>
        <p:blipFill>
          <a:blip r:embed="rId3"/>
          <a:stretch>
            <a:fillRect/>
          </a:stretch>
        </p:blipFill>
        <p:spPr>
          <a:xfrm>
            <a:off x="4450557" y="2557159"/>
            <a:ext cx="4693444" cy="2400300"/>
          </a:xfrm>
          <a:prstGeom prst="rect">
            <a:avLst/>
          </a:prstGeom>
        </p:spPr>
      </p:pic>
    </p:spTree>
    <p:extLst>
      <p:ext uri="{BB962C8B-B14F-4D97-AF65-F5344CB8AC3E}">
        <p14:creationId xmlns:p14="http://schemas.microsoft.com/office/powerpoint/2010/main" val="2579152675"/>
      </p:ext>
    </p:extLst>
  </p:cSld>
  <p:clrMapOvr>
    <a:masterClrMapping/>
  </p:clrMapOvr>
  <p:transition spd="med" advClick="0" advTm="20000">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Handwrite recognition system</a:t>
            </a:r>
            <a:endParaRPr lang="en-US" sz="1650" i="1" dirty="0"/>
          </a:p>
        </p:txBody>
      </p:sp>
      <p:sp>
        <p:nvSpPr>
          <p:cNvPr id="3" name="Rounded Rectangle 2"/>
          <p:cNvSpPr/>
          <p:nvPr/>
        </p:nvSpPr>
        <p:spPr>
          <a:xfrm>
            <a:off x="1391352" y="2347480"/>
            <a:ext cx="3029869" cy="2712119"/>
          </a:xfrm>
          <a:prstGeom prst="roundRect">
            <a:avLst>
              <a:gd name="adj" fmla="val 5577"/>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1500" dirty="0"/>
              <a:t>If </a:t>
            </a:r>
            <a:r>
              <a:rPr lang="en-US" sz="1500" dirty="0"/>
              <a:t>the presented check is examined by a handwriting recognition system, the amount is extracted </a:t>
            </a:r>
            <a:r>
              <a:rPr lang="en-US" sz="1500" dirty="0"/>
              <a:t>correctly</a:t>
            </a:r>
            <a:br>
              <a:rPr lang="en-US" sz="1500" dirty="0"/>
            </a:br>
            <a:endParaRPr lang="en-US" sz="1500" dirty="0"/>
          </a:p>
          <a:p>
            <a:r>
              <a:rPr lang="en-US" sz="1500" dirty="0"/>
              <a:t>However</a:t>
            </a:r>
            <a:r>
              <a:rPr lang="en-US" sz="1500" dirty="0"/>
              <a:t>, by adding certain adversarial noise to the digit nine we can fool the system and make it think that it is the digit eight.</a:t>
            </a:r>
          </a:p>
        </p:txBody>
      </p:sp>
      <p:pic>
        <p:nvPicPr>
          <p:cNvPr id="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38759" y="2171304"/>
            <a:ext cx="4474019" cy="205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Arrow Connector 6"/>
          <p:cNvCxnSpPr/>
          <p:nvPr/>
        </p:nvCxnSpPr>
        <p:spPr>
          <a:xfrm flipH="1">
            <a:off x="7889971" y="3025017"/>
            <a:ext cx="522023" cy="1399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38759" y="4338639"/>
            <a:ext cx="3351213" cy="166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1238876"/>
      </p:ext>
    </p:extLst>
  </p:cSld>
  <p:clrMapOvr>
    <a:masterClrMapping/>
  </p:clrMapOvr>
  <p:transition spd="med" advClick="0" advTm="20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601C1EA8-5EA3-4CA3-8C09-F5E6390C220C}" type="slidenum">
              <a:rPr lang="en-US" smtClean="0"/>
              <a:t>62</a:t>
            </a:fld>
            <a:endParaRPr lang="en-US"/>
          </a:p>
        </p:txBody>
      </p:sp>
      <p:pic>
        <p:nvPicPr>
          <p:cNvPr id="4" name="Picture 3"/>
          <p:cNvPicPr>
            <a:picLocks noChangeAspect="1"/>
          </p:cNvPicPr>
          <p:nvPr/>
        </p:nvPicPr>
        <p:blipFill>
          <a:blip r:embed="rId2"/>
          <a:stretch>
            <a:fillRect/>
          </a:stretch>
        </p:blipFill>
        <p:spPr>
          <a:xfrm>
            <a:off x="2187702" y="1872234"/>
            <a:ext cx="6145085" cy="3456611"/>
          </a:xfrm>
          <a:prstGeom prst="rect">
            <a:avLst/>
          </a:prstGeom>
        </p:spPr>
      </p:pic>
    </p:spTree>
    <p:extLst>
      <p:ext uri="{BB962C8B-B14F-4D97-AF65-F5344CB8AC3E}">
        <p14:creationId xmlns:p14="http://schemas.microsoft.com/office/powerpoint/2010/main" val="310043725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ctr">
            <a:normAutofit fontScale="90000"/>
          </a:bodyPr>
          <a:lstStyle/>
          <a:p>
            <a:r>
              <a:rPr lang="en-US" sz="3600" dirty="0"/>
              <a:t>Generic Black-Box Attack Against API-Calls </a:t>
            </a:r>
            <a:r>
              <a:rPr lang="en-US" sz="3600" dirty="0"/>
              <a:t>Based </a:t>
            </a:r>
            <a:r>
              <a:rPr lang="en-US" sz="3600" dirty="0"/>
              <a:t>Malware Classifiers</a:t>
            </a:r>
          </a:p>
        </p:txBody>
      </p:sp>
      <p:sp>
        <p:nvSpPr>
          <p:cNvPr id="3" name="Subtitle 2"/>
          <p:cNvSpPr>
            <a:spLocks noGrp="1"/>
          </p:cNvSpPr>
          <p:nvPr>
            <p:ph type="subTitle" idx="1"/>
          </p:nvPr>
        </p:nvSpPr>
        <p:spPr>
          <a:xfrm>
            <a:off x="1143000" y="3558778"/>
            <a:ext cx="5237285" cy="1241822"/>
          </a:xfrm>
        </p:spPr>
        <p:txBody>
          <a:bodyPr>
            <a:normAutofit fontScale="92500" lnSpcReduction="20000"/>
          </a:bodyPr>
          <a:lstStyle/>
          <a:p>
            <a:r>
              <a:rPr lang="en-US" dirty="0"/>
              <a:t>Ishai </a:t>
            </a:r>
            <a:r>
              <a:rPr lang="en-US" dirty="0" smtClean="0"/>
              <a:t>Rosenberg, Yuval </a:t>
            </a:r>
            <a:r>
              <a:rPr lang="en-US" dirty="0" err="1" smtClean="0"/>
              <a:t>Elovici</a:t>
            </a:r>
            <a:r>
              <a:rPr lang="en-US" dirty="0" smtClean="0"/>
              <a:t>, </a:t>
            </a:r>
            <a:br>
              <a:rPr lang="en-US" dirty="0" smtClean="0"/>
            </a:br>
            <a:r>
              <a:rPr lang="en-US" dirty="0" smtClean="0"/>
              <a:t>Lior </a:t>
            </a:r>
            <a:r>
              <a:rPr lang="en-US" dirty="0" err="1" smtClean="0"/>
              <a:t>Rokach</a:t>
            </a:r>
            <a:r>
              <a:rPr lang="en-US" dirty="0" smtClean="0"/>
              <a:t>, Asaf </a:t>
            </a:r>
            <a:r>
              <a:rPr lang="en-US" dirty="0"/>
              <a:t>Shabtai</a:t>
            </a:r>
          </a:p>
          <a:p>
            <a:endParaRPr lang="en-US" dirty="0"/>
          </a:p>
        </p:txBody>
      </p:sp>
      <p:sp>
        <p:nvSpPr>
          <p:cNvPr id="4" name="Slide Number Placeholder 3"/>
          <p:cNvSpPr>
            <a:spLocks noGrp="1"/>
          </p:cNvSpPr>
          <p:nvPr>
            <p:ph type="sldNum" sz="quarter" idx="12"/>
          </p:nvPr>
        </p:nvSpPr>
        <p:spPr/>
        <p:txBody>
          <a:bodyPr/>
          <a:lstStyle/>
          <a:p>
            <a:fld id="{601C1EA8-5EA3-4CA3-8C09-F5E6390C220C}" type="slidenum">
              <a:rPr lang="en-US" smtClean="0"/>
              <a:t>63</a:t>
            </a:fld>
            <a:endParaRPr lang="en-US"/>
          </a:p>
        </p:txBody>
      </p:sp>
      <p:pic>
        <p:nvPicPr>
          <p:cNvPr id="5" name="Picture 4"/>
          <p:cNvPicPr>
            <a:picLocks noChangeAspect="1"/>
          </p:cNvPicPr>
          <p:nvPr/>
        </p:nvPicPr>
        <p:blipFill>
          <a:blip r:embed="rId2"/>
          <a:stretch>
            <a:fillRect/>
          </a:stretch>
        </p:blipFill>
        <p:spPr>
          <a:xfrm>
            <a:off x="5638800" y="3114882"/>
            <a:ext cx="3181350" cy="2481453"/>
          </a:xfrm>
          <a:prstGeom prst="rect">
            <a:avLst/>
          </a:prstGeom>
        </p:spPr>
      </p:pic>
      <p:pic>
        <p:nvPicPr>
          <p:cNvPr id="1026" name="Picture 2" descr="Image result for malwa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7950" y="3517900"/>
            <a:ext cx="386556" cy="38655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malwa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5388" y="3330973"/>
            <a:ext cx="386556" cy="38655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malwa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9407" y="4234855"/>
            <a:ext cx="386556" cy="38655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malwa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11891" y="4905582"/>
            <a:ext cx="386556" cy="386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81070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Detecting malware by analyzing system calls</a:t>
            </a:r>
            <a:endParaRPr lang="en-US" dirty="0"/>
          </a:p>
        </p:txBody>
      </p:sp>
      <p:sp>
        <p:nvSpPr>
          <p:cNvPr id="4" name="Slide Number Placeholder 3"/>
          <p:cNvSpPr>
            <a:spLocks noGrp="1"/>
          </p:cNvSpPr>
          <p:nvPr>
            <p:ph type="sldNum" sz="quarter" idx="12"/>
          </p:nvPr>
        </p:nvSpPr>
        <p:spPr/>
        <p:txBody>
          <a:bodyPr/>
          <a:lstStyle/>
          <a:p>
            <a:fld id="{601C1EA8-5EA3-4CA3-8C09-F5E6390C220C}" type="slidenum">
              <a:rPr lang="en-US" smtClean="0"/>
              <a:t>64</a:t>
            </a:fld>
            <a:endParaRPr lang="en-US"/>
          </a:p>
        </p:txBody>
      </p:sp>
      <p:sp>
        <p:nvSpPr>
          <p:cNvPr id="5" name="TextBox 4"/>
          <p:cNvSpPr txBox="1"/>
          <p:nvPr/>
        </p:nvSpPr>
        <p:spPr>
          <a:xfrm>
            <a:off x="290255" y="2125266"/>
            <a:ext cx="3372295" cy="3445035"/>
          </a:xfrm>
          <a:prstGeom prst="rect">
            <a:avLst/>
          </a:prstGeom>
          <a:solidFill>
            <a:schemeClr val="accent1">
              <a:lumMod val="40000"/>
              <a:lumOff val="60000"/>
            </a:schemeClr>
          </a:solidFill>
        </p:spPr>
        <p:txBody>
          <a:bodyPr wrap="square" rtlCol="0">
            <a:noAutofit/>
          </a:bodyPr>
          <a:lstStyle/>
          <a:p>
            <a:r>
              <a:rPr lang="en-US" sz="1350" dirty="0"/>
              <a:t>Many </a:t>
            </a:r>
            <a:r>
              <a:rPr lang="en-US" sz="1350" dirty="0"/>
              <a:t>of the AI-based </a:t>
            </a:r>
            <a:r>
              <a:rPr lang="en-US" sz="1350" dirty="0"/>
              <a:t>anti-viruses examine the sequence of system calls </a:t>
            </a:r>
            <a:r>
              <a:rPr lang="en-US" sz="1350" dirty="0"/>
              <a:t>(extracted </a:t>
            </a:r>
            <a:r>
              <a:rPr lang="en-US" sz="1350" dirty="0"/>
              <a:t>at </a:t>
            </a:r>
            <a:r>
              <a:rPr lang="en-US" sz="1350" dirty="0"/>
              <a:t>runtime) to characterize an application’s behavior</a:t>
            </a:r>
          </a:p>
          <a:p>
            <a:endParaRPr lang="en-US" sz="1350" dirty="0"/>
          </a:p>
          <a:p>
            <a:r>
              <a:rPr lang="en-US" sz="1350" dirty="0"/>
              <a:t>The </a:t>
            </a:r>
            <a:r>
              <a:rPr lang="en-US" sz="1350" dirty="0"/>
              <a:t>sequence consists of requests issued by an application towards the operating </a:t>
            </a:r>
            <a:r>
              <a:rPr lang="en-US" sz="1350" dirty="0"/>
              <a:t>system</a:t>
            </a:r>
          </a:p>
          <a:p>
            <a:endParaRPr lang="en-US" sz="1350" dirty="0"/>
          </a:p>
          <a:p>
            <a:r>
              <a:rPr lang="en-US" sz="1350" dirty="0"/>
              <a:t>Sequences used as features</a:t>
            </a:r>
          </a:p>
          <a:p>
            <a:pPr marL="214313" indent="-214313">
              <a:buFont typeface="Arial" panose="020B0604020202020204" pitchFamily="34" charset="0"/>
              <a:buChar char="•"/>
            </a:pPr>
            <a:r>
              <a:rPr lang="en-US" sz="1200" dirty="0"/>
              <a:t>Classification </a:t>
            </a:r>
            <a:r>
              <a:rPr lang="en-US" sz="1200" dirty="0"/>
              <a:t>based on extracted </a:t>
            </a:r>
            <a:r>
              <a:rPr lang="en-US" sz="1200" dirty="0" err="1"/>
              <a:t>syscall</a:t>
            </a:r>
            <a:r>
              <a:rPr lang="en-US" sz="1200" dirty="0"/>
              <a:t> n-grams</a:t>
            </a:r>
          </a:p>
          <a:p>
            <a:pPr marL="214313" indent="-214313">
              <a:buFont typeface="Arial" panose="020B0604020202020204" pitchFamily="34" charset="0"/>
              <a:buChar char="•"/>
            </a:pPr>
            <a:r>
              <a:rPr lang="en-US" sz="1200" dirty="0"/>
              <a:t>Markov model</a:t>
            </a:r>
          </a:p>
          <a:p>
            <a:pPr marL="214313" indent="-214313">
              <a:buFont typeface="Arial" panose="020B0604020202020204" pitchFamily="34" charset="0"/>
              <a:buChar char="•"/>
            </a:pPr>
            <a:r>
              <a:rPr lang="en-US" sz="1200" dirty="0"/>
              <a:t>ANN </a:t>
            </a:r>
            <a:r>
              <a:rPr lang="en-US" sz="1200" dirty="0"/>
              <a:t>– </a:t>
            </a:r>
            <a:r>
              <a:rPr lang="en-US" sz="1200" dirty="0"/>
              <a:t>RNNs [</a:t>
            </a:r>
            <a:r>
              <a:rPr lang="en-US" sz="1200" dirty="0" err="1"/>
              <a:t>Pascanu</a:t>
            </a:r>
            <a:r>
              <a:rPr lang="en-US" sz="1200" dirty="0"/>
              <a:t> et al., 2015]; RNN, LSTM, GRU and CNN [</a:t>
            </a:r>
            <a:r>
              <a:rPr lang="en-US" sz="1200" dirty="0" err="1"/>
              <a:t>Athiwaratkun</a:t>
            </a:r>
            <a:r>
              <a:rPr lang="en-US" sz="1200" dirty="0"/>
              <a:t> et al., 2017]; RNN, combining file access and API calls [Wang et al., 2016]; feed-forward DNN, combining static features and API calls [Huang et al., 2016]</a:t>
            </a:r>
          </a:p>
          <a:p>
            <a:pPr marL="214313" indent="-214313">
              <a:buFont typeface="Arial" panose="020B0604020202020204" pitchFamily="34" charset="0"/>
              <a:buChar char="•"/>
            </a:pPr>
            <a:r>
              <a:rPr lang="en-US" sz="1200" dirty="0"/>
              <a:t>…</a:t>
            </a:r>
          </a:p>
        </p:txBody>
      </p:sp>
      <p:pic>
        <p:nvPicPr>
          <p:cNvPr id="6" name="Picture 5"/>
          <p:cNvPicPr>
            <a:picLocks noChangeAspect="1"/>
          </p:cNvPicPr>
          <p:nvPr/>
        </p:nvPicPr>
        <p:blipFill>
          <a:blip r:embed="rId3"/>
          <a:stretch>
            <a:fillRect/>
          </a:stretch>
        </p:blipFill>
        <p:spPr>
          <a:xfrm>
            <a:off x="3759799" y="2125266"/>
            <a:ext cx="5311244" cy="3155535"/>
          </a:xfrm>
          <a:prstGeom prst="rect">
            <a:avLst/>
          </a:prstGeom>
        </p:spPr>
      </p:pic>
    </p:spTree>
    <p:extLst>
      <p:ext uri="{BB962C8B-B14F-4D97-AF65-F5344CB8AC3E}">
        <p14:creationId xmlns:p14="http://schemas.microsoft.com/office/powerpoint/2010/main" val="17611153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Classifiers performance</a:t>
            </a:r>
            <a:endParaRPr lang="en-US" dirty="0"/>
          </a:p>
        </p:txBody>
      </p:sp>
      <p:sp>
        <p:nvSpPr>
          <p:cNvPr id="4" name="Slide Number Placeholder 3"/>
          <p:cNvSpPr>
            <a:spLocks noGrp="1"/>
          </p:cNvSpPr>
          <p:nvPr>
            <p:ph type="sldNum" sz="quarter" idx="12"/>
          </p:nvPr>
        </p:nvSpPr>
        <p:spPr/>
        <p:txBody>
          <a:bodyPr/>
          <a:lstStyle/>
          <a:p>
            <a:fld id="{601C1EA8-5EA3-4CA3-8C09-F5E6390C220C}" type="slidenum">
              <a:rPr lang="en-US" smtClean="0"/>
              <a:t>65</a:t>
            </a:fld>
            <a:endParaRPr lang="en-US"/>
          </a:p>
        </p:txBody>
      </p:sp>
      <p:pic>
        <p:nvPicPr>
          <p:cNvPr id="6" name="Picture 5"/>
          <p:cNvPicPr>
            <a:picLocks noChangeAspect="1"/>
          </p:cNvPicPr>
          <p:nvPr/>
        </p:nvPicPr>
        <p:blipFill>
          <a:blip r:embed="rId3"/>
          <a:stretch>
            <a:fillRect/>
          </a:stretch>
        </p:blipFill>
        <p:spPr>
          <a:xfrm>
            <a:off x="2889647" y="2213967"/>
            <a:ext cx="3707606" cy="3321844"/>
          </a:xfrm>
          <a:prstGeom prst="rect">
            <a:avLst/>
          </a:prstGeom>
        </p:spPr>
      </p:pic>
    </p:spTree>
    <p:extLst>
      <p:ext uri="{BB962C8B-B14F-4D97-AF65-F5344CB8AC3E}">
        <p14:creationId xmlns:p14="http://schemas.microsoft.com/office/powerpoint/2010/main" val="186244582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Attack effectiveness</a:t>
            </a:r>
            <a:endParaRPr lang="en-US" dirty="0"/>
          </a:p>
        </p:txBody>
      </p:sp>
      <p:sp>
        <p:nvSpPr>
          <p:cNvPr id="4" name="Slide Number Placeholder 3"/>
          <p:cNvSpPr>
            <a:spLocks noGrp="1"/>
          </p:cNvSpPr>
          <p:nvPr>
            <p:ph type="sldNum" sz="quarter" idx="12"/>
          </p:nvPr>
        </p:nvSpPr>
        <p:spPr/>
        <p:txBody>
          <a:bodyPr/>
          <a:lstStyle/>
          <a:p>
            <a:fld id="{601C1EA8-5EA3-4CA3-8C09-F5E6390C220C}" type="slidenum">
              <a:rPr lang="en-US" smtClean="0"/>
              <a:t>66</a:t>
            </a:fld>
            <a:endParaRPr lang="en-US"/>
          </a:p>
        </p:txBody>
      </p:sp>
      <p:pic>
        <p:nvPicPr>
          <p:cNvPr id="2" name="Picture 1"/>
          <p:cNvPicPr>
            <a:picLocks noChangeAspect="1"/>
          </p:cNvPicPr>
          <p:nvPr/>
        </p:nvPicPr>
        <p:blipFill>
          <a:blip r:embed="rId3"/>
          <a:stretch>
            <a:fillRect/>
          </a:stretch>
        </p:blipFill>
        <p:spPr>
          <a:xfrm>
            <a:off x="2850721" y="1960959"/>
            <a:ext cx="3683537" cy="3800475"/>
          </a:xfrm>
          <a:prstGeom prst="rect">
            <a:avLst/>
          </a:prstGeom>
        </p:spPr>
      </p:pic>
    </p:spTree>
    <p:extLst>
      <p:ext uri="{BB962C8B-B14F-4D97-AF65-F5344CB8AC3E}">
        <p14:creationId xmlns:p14="http://schemas.microsoft.com/office/powerpoint/2010/main" val="182525882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rmAutofit/>
          </a:bodyPr>
          <a:lstStyle/>
          <a:p>
            <a:r>
              <a:rPr lang="en-US" sz="2700" b="1" dirty="0"/>
              <a:t>GADGET</a:t>
            </a:r>
            <a:r>
              <a:rPr lang="en-US" sz="2700" dirty="0"/>
              <a:t>: </a:t>
            </a:r>
            <a:r>
              <a:rPr lang="en-US" sz="2700" b="1" dirty="0"/>
              <a:t>G</a:t>
            </a:r>
            <a:r>
              <a:rPr lang="en-US" sz="2700" dirty="0"/>
              <a:t>enerative </a:t>
            </a:r>
            <a:r>
              <a:rPr lang="en-US" sz="2700" b="1" dirty="0" err="1"/>
              <a:t>A</a:t>
            </a:r>
            <a:r>
              <a:rPr lang="en-US" sz="2700" dirty="0" err="1"/>
              <a:t>pi</a:t>
            </a:r>
            <a:r>
              <a:rPr lang="en-US" sz="2700" dirty="0"/>
              <a:t> </a:t>
            </a:r>
            <a:r>
              <a:rPr lang="en-US" sz="2700" dirty="0" err="1"/>
              <a:t>a</a:t>
            </a:r>
            <a:r>
              <a:rPr lang="en-US" sz="2700" b="1" dirty="0" err="1"/>
              <a:t>D</a:t>
            </a:r>
            <a:r>
              <a:rPr lang="en-US" sz="2700" dirty="0" err="1"/>
              <a:t>versarial</a:t>
            </a:r>
            <a:r>
              <a:rPr lang="en-US" sz="2700" dirty="0"/>
              <a:t/>
            </a:r>
            <a:br>
              <a:rPr lang="en-US" sz="2700" dirty="0"/>
            </a:br>
            <a:r>
              <a:rPr lang="en-US" sz="2700" b="1" dirty="0"/>
              <a:t>G</a:t>
            </a:r>
            <a:r>
              <a:rPr lang="en-US" sz="2700" dirty="0"/>
              <a:t>eneric </a:t>
            </a:r>
            <a:r>
              <a:rPr lang="en-US" sz="2700" b="1" dirty="0"/>
              <a:t>E</a:t>
            </a:r>
            <a:r>
              <a:rPr lang="en-US" sz="2700" dirty="0"/>
              <a:t>xample by </a:t>
            </a:r>
            <a:r>
              <a:rPr lang="en-US" sz="2700" b="1" dirty="0"/>
              <a:t>T</a:t>
            </a:r>
            <a:r>
              <a:rPr lang="en-US" sz="2700" dirty="0"/>
              <a:t>ransferability </a:t>
            </a:r>
            <a:r>
              <a:rPr lang="en-US" sz="2700" dirty="0"/>
              <a:t>framework</a:t>
            </a:r>
            <a:endParaRPr lang="he-IL" sz="2700" dirty="0"/>
          </a:p>
        </p:txBody>
      </p:sp>
      <p:sp>
        <p:nvSpPr>
          <p:cNvPr id="3" name="מציין מיקום תוכן 2"/>
          <p:cNvSpPr>
            <a:spLocks noGrp="1"/>
          </p:cNvSpPr>
          <p:nvPr>
            <p:ph idx="1"/>
          </p:nvPr>
        </p:nvSpPr>
        <p:spPr/>
        <p:txBody>
          <a:bodyPr>
            <a:normAutofit/>
          </a:bodyPr>
          <a:lstStyle/>
          <a:p>
            <a:r>
              <a:rPr lang="en-US" sz="1350" dirty="0"/>
              <a:t>A framework demonstrating an attacker’s ability to create and end-to-end attack using the proposed method</a:t>
            </a:r>
          </a:p>
          <a:p>
            <a:r>
              <a:rPr lang="en-US" sz="1350" i="1" dirty="0"/>
              <a:t>no-op</a:t>
            </a:r>
            <a:r>
              <a:rPr lang="en-US" sz="1350" dirty="0"/>
              <a:t> attack – adding API’s which have no effect on the code’s functionality; with valid parameters</a:t>
            </a:r>
            <a:endParaRPr lang="en-US" sz="1350" i="1" dirty="0"/>
          </a:p>
          <a:p>
            <a:r>
              <a:rPr lang="en-US" sz="1350" dirty="0"/>
              <a:t>Add the adversarial modifications as an input</a:t>
            </a:r>
          </a:p>
          <a:p>
            <a:r>
              <a:rPr lang="en-US" sz="1350" dirty="0"/>
              <a:t>The injected code would trace the APIs called so far and each injected API would also call the adversarial added API, if needed</a:t>
            </a:r>
          </a:p>
        </p:txBody>
      </p:sp>
      <p:sp>
        <p:nvSpPr>
          <p:cNvPr id="4" name="מציין מיקום של מספר שקופית 3"/>
          <p:cNvSpPr>
            <a:spLocks noGrp="1"/>
          </p:cNvSpPr>
          <p:nvPr>
            <p:ph type="sldNum" sz="quarter" idx="12"/>
          </p:nvPr>
        </p:nvSpPr>
        <p:spPr/>
        <p:txBody>
          <a:bodyPr/>
          <a:lstStyle/>
          <a:p>
            <a:fld id="{61235C10-4507-477F-B1D6-8EAE8CD0D9D1}" type="slidenum">
              <a:rPr lang="he-IL" smtClean="0"/>
              <a:pPr/>
              <a:t>67</a:t>
            </a:fld>
            <a:endParaRPr lang="he-IL"/>
          </a:p>
        </p:txBody>
      </p:sp>
      <p:sp>
        <p:nvSpPr>
          <p:cNvPr id="10" name="TextBox 9"/>
          <p:cNvSpPr txBox="1"/>
          <p:nvPr/>
        </p:nvSpPr>
        <p:spPr>
          <a:xfrm>
            <a:off x="3996906" y="5359323"/>
            <a:ext cx="2031495" cy="461665"/>
          </a:xfrm>
          <a:prstGeom prst="rect">
            <a:avLst/>
          </a:prstGeom>
          <a:noFill/>
        </p:spPr>
        <p:txBody>
          <a:bodyPr wrap="square" rtlCol="1">
            <a:spAutoFit/>
          </a:bodyPr>
          <a:lstStyle/>
          <a:p>
            <a:pPr algn="ctr"/>
            <a:r>
              <a:rPr lang="en-US" sz="1200" dirty="0"/>
              <a:t>Malware Binary, </a:t>
            </a:r>
            <a:endParaRPr lang="en-US" sz="1200" dirty="0"/>
          </a:p>
          <a:p>
            <a:pPr algn="ctr"/>
            <a:r>
              <a:rPr lang="en-US" sz="1200" dirty="0"/>
              <a:t>without GADGET</a:t>
            </a:r>
            <a:endParaRPr lang="he-IL" sz="1200" dirty="0"/>
          </a:p>
        </p:txBody>
      </p:sp>
      <p:sp>
        <p:nvSpPr>
          <p:cNvPr id="11" name="TextBox 10"/>
          <p:cNvSpPr txBox="1"/>
          <p:nvPr/>
        </p:nvSpPr>
        <p:spPr>
          <a:xfrm>
            <a:off x="6383353" y="5543989"/>
            <a:ext cx="2214851" cy="276999"/>
          </a:xfrm>
          <a:prstGeom prst="rect">
            <a:avLst/>
          </a:prstGeom>
          <a:noFill/>
        </p:spPr>
        <p:txBody>
          <a:bodyPr wrap="square" rtlCol="1">
            <a:spAutoFit/>
          </a:bodyPr>
          <a:lstStyle/>
          <a:p>
            <a:pPr algn="ctr"/>
            <a:r>
              <a:rPr lang="en-US" sz="1200" dirty="0"/>
              <a:t>Malware Binary, </a:t>
            </a:r>
            <a:r>
              <a:rPr lang="en-US" sz="1200" dirty="0"/>
              <a:t>with GADGET</a:t>
            </a:r>
            <a:endParaRPr lang="he-IL" sz="1200" dirty="0"/>
          </a:p>
        </p:txBody>
      </p:sp>
      <p:sp>
        <p:nvSpPr>
          <p:cNvPr id="12" name="Rectangle 11"/>
          <p:cNvSpPr/>
          <p:nvPr/>
        </p:nvSpPr>
        <p:spPr>
          <a:xfrm>
            <a:off x="1272226" y="3789581"/>
            <a:ext cx="2724680" cy="1546577"/>
          </a:xfrm>
          <a:prstGeom prst="rect">
            <a:avLst/>
          </a:prstGeom>
        </p:spPr>
        <p:txBody>
          <a:bodyPr wrap="square">
            <a:spAutoFit/>
          </a:bodyPr>
          <a:lstStyle/>
          <a:p>
            <a:r>
              <a:rPr lang="en-US" sz="1350" dirty="0"/>
              <a:t>Advantages:</a:t>
            </a:r>
          </a:p>
          <a:p>
            <a:pPr lvl="1"/>
            <a:r>
              <a:rPr lang="en-US" sz="1350" dirty="0"/>
              <a:t>Requires no access to the malware source code</a:t>
            </a:r>
          </a:p>
          <a:p>
            <a:pPr lvl="1"/>
            <a:r>
              <a:rPr lang="en-US" sz="1350" dirty="0"/>
              <a:t>Generic – fit every code</a:t>
            </a:r>
          </a:p>
          <a:p>
            <a:endParaRPr lang="en-US" sz="1350" dirty="0"/>
          </a:p>
          <a:p>
            <a:r>
              <a:rPr lang="en-US" sz="1350" dirty="0"/>
              <a:t>Disadvantages</a:t>
            </a:r>
            <a:r>
              <a:rPr lang="en-US" sz="1350" dirty="0"/>
              <a:t>:</a:t>
            </a:r>
          </a:p>
          <a:p>
            <a:pPr lvl="1"/>
            <a:r>
              <a:rPr lang="en-US" sz="1350" dirty="0"/>
              <a:t>API call type-specific</a:t>
            </a:r>
            <a:endParaRPr lang="he-IL" sz="1350" dirty="0"/>
          </a:p>
        </p:txBody>
      </p:sp>
      <p:pic>
        <p:nvPicPr>
          <p:cNvPr id="13" name="מציין מיקום תוכן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8109" y="3752850"/>
            <a:ext cx="1456532" cy="1660327"/>
          </a:xfrm>
          <a:prstGeom prst="rect">
            <a:avLst/>
          </a:prstGeom>
        </p:spPr>
      </p:pic>
      <p:pic>
        <p:nvPicPr>
          <p:cNvPr id="14" name="מציין מיקום תוכן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4226" y="3467725"/>
            <a:ext cx="2848004" cy="2036003"/>
          </a:xfrm>
          <a:prstGeom prst="rect">
            <a:avLst/>
          </a:prstGeom>
        </p:spPr>
      </p:pic>
    </p:spTree>
    <p:extLst>
      <p:ext uri="{BB962C8B-B14F-4D97-AF65-F5344CB8AC3E}">
        <p14:creationId xmlns:p14="http://schemas.microsoft.com/office/powerpoint/2010/main" val="302764067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Cyber crime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Any illegal act involving a computer its system or its applications</a:t>
            </a:r>
          </a:p>
          <a:p>
            <a:pPr lvl="1"/>
            <a:endParaRPr lang="en-US" dirty="0" smtClean="0"/>
          </a:p>
          <a:p>
            <a:pPr lvl="1"/>
            <a:r>
              <a:rPr lang="en-US" dirty="0" smtClean="0"/>
              <a:t>Computer used as a tool</a:t>
            </a:r>
          </a:p>
          <a:p>
            <a:pPr lvl="1"/>
            <a:endParaRPr lang="en-US" dirty="0" smtClean="0"/>
          </a:p>
          <a:p>
            <a:pPr lvl="1"/>
            <a:r>
              <a:rPr lang="en-US" dirty="0" smtClean="0"/>
              <a:t>Computerized device is used as a target</a:t>
            </a:r>
          </a:p>
          <a:p>
            <a:pPr lvl="1"/>
            <a:endParaRPr lang="en-US" dirty="0" smtClean="0"/>
          </a:p>
          <a:p>
            <a:pPr lvl="1"/>
            <a:r>
              <a:rPr lang="en-US" dirty="0" smtClean="0"/>
              <a:t>Computer that contain evidences of the crime</a:t>
            </a:r>
          </a:p>
          <a:p>
            <a:pPr lvl="1"/>
            <a:endParaRPr lang="en-US" dirty="0" smtClean="0"/>
          </a:p>
          <a:p>
            <a:r>
              <a:rPr lang="en-US" dirty="0" smtClean="0"/>
              <a:t>New type of crimes</a:t>
            </a:r>
          </a:p>
          <a:p>
            <a:pPr lvl="1"/>
            <a:r>
              <a:rPr lang="en-US" dirty="0" smtClean="0"/>
              <a:t>Speed, anonymity, geographical, evidence can be hidden…</a:t>
            </a:r>
          </a:p>
        </p:txBody>
      </p:sp>
      <p:sp>
        <p:nvSpPr>
          <p:cNvPr id="5" name="Slide Number Placeholder 4"/>
          <p:cNvSpPr>
            <a:spLocks noGrp="1"/>
          </p:cNvSpPr>
          <p:nvPr>
            <p:ph type="sldNum" sz="quarter" idx="12"/>
          </p:nvPr>
        </p:nvSpPr>
        <p:spPr/>
        <p:txBody>
          <a:bodyPr/>
          <a:lstStyle/>
          <a:p>
            <a:fld id="{1BBD5A3D-CB00-4B7C-BC78-5711AC3203AE}" type="slidenum">
              <a:rPr lang="en-US" smtClean="0"/>
              <a:pPr/>
              <a:t>68</a:t>
            </a:fld>
            <a:endParaRPr lang="en-US"/>
          </a:p>
        </p:txBody>
      </p:sp>
    </p:spTree>
    <p:extLst>
      <p:ext uri="{BB962C8B-B14F-4D97-AF65-F5344CB8AC3E}">
        <p14:creationId xmlns:p14="http://schemas.microsoft.com/office/powerpoint/2010/main" val="2333295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Computer &amp; information security</a:t>
            </a:r>
            <a:endParaRPr lang="en-US" dirty="0"/>
          </a:p>
        </p:txBody>
      </p:sp>
      <p:sp>
        <p:nvSpPr>
          <p:cNvPr id="3" name="Content Placeholder 2"/>
          <p:cNvSpPr>
            <a:spLocks noGrp="1"/>
          </p:cNvSpPr>
          <p:nvPr>
            <p:ph idx="1"/>
          </p:nvPr>
        </p:nvSpPr>
        <p:spPr/>
        <p:txBody>
          <a:bodyPr/>
          <a:lstStyle/>
          <a:p>
            <a:pPr marL="0" indent="0" algn="ctr">
              <a:buNone/>
            </a:pPr>
            <a:r>
              <a:rPr lang="en-US" sz="3200" dirty="0" smtClean="0"/>
              <a:t>What is computer/information security?</a:t>
            </a:r>
          </a:p>
          <a:p>
            <a:pPr marL="0" indent="0">
              <a:buNone/>
            </a:pPr>
            <a:endParaRPr lang="en-GB" altLang="en-US" sz="2800" b="1" dirty="0" smtClean="0"/>
          </a:p>
          <a:p>
            <a:pPr marL="0" indent="0">
              <a:buNone/>
            </a:pPr>
            <a:r>
              <a:rPr lang="en-GB" altLang="en-US" sz="2800" b="1" dirty="0" smtClean="0"/>
              <a:t>Computer/information security</a:t>
            </a:r>
            <a:r>
              <a:rPr lang="en-GB" altLang="en-US" sz="2800" dirty="0" smtClean="0"/>
              <a:t> </a:t>
            </a:r>
            <a:r>
              <a:rPr lang="en-GB" altLang="en-US" sz="2800" dirty="0"/>
              <a:t>deals with the prevention and detection of unauthorised actions by users of a computer </a:t>
            </a:r>
            <a:r>
              <a:rPr lang="en-GB" altLang="en-US" sz="2800" dirty="0" smtClean="0"/>
              <a:t>system</a:t>
            </a:r>
            <a:endParaRPr lang="en-GB" altLang="en-US" sz="3200" dirty="0" smtClean="0"/>
          </a:p>
        </p:txBody>
      </p:sp>
      <p:sp>
        <p:nvSpPr>
          <p:cNvPr id="4" name="Slide Number Placeholder 3"/>
          <p:cNvSpPr>
            <a:spLocks noGrp="1"/>
          </p:cNvSpPr>
          <p:nvPr>
            <p:ph type="sldNum" sz="quarter" idx="12"/>
          </p:nvPr>
        </p:nvSpPr>
        <p:spPr/>
        <p:txBody>
          <a:bodyPr/>
          <a:lstStyle/>
          <a:p>
            <a:fld id="{1BBD5A3D-CB00-4B7C-BC78-5711AC3203AE}" type="slidenum">
              <a:rPr lang="en-US" smtClean="0"/>
              <a:pPr/>
              <a:t>69</a:t>
            </a:fld>
            <a:endParaRPr lang="en-US"/>
          </a:p>
        </p:txBody>
      </p:sp>
    </p:spTree>
    <p:extLst>
      <p:ext uri="{BB962C8B-B14F-4D97-AF65-F5344CB8AC3E}">
        <p14:creationId xmlns:p14="http://schemas.microsoft.com/office/powerpoint/2010/main" val="26296263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Ethics</a:t>
            </a:r>
            <a:endParaRPr lang="en-US" dirty="0"/>
          </a:p>
        </p:txBody>
      </p:sp>
      <p:sp>
        <p:nvSpPr>
          <p:cNvPr id="3" name="Content Placeholder 2"/>
          <p:cNvSpPr>
            <a:spLocks noGrp="1"/>
          </p:cNvSpPr>
          <p:nvPr>
            <p:ph idx="1"/>
          </p:nvPr>
        </p:nvSpPr>
        <p:spPr/>
        <p:txBody>
          <a:bodyPr>
            <a:normAutofit/>
          </a:bodyPr>
          <a:lstStyle/>
          <a:p>
            <a:r>
              <a:rPr lang="en-US" dirty="0" smtClean="0"/>
              <a:t>You will learn and practice attack </a:t>
            </a:r>
            <a:r>
              <a:rPr lang="en-US" dirty="0"/>
              <a:t>techniques and approaches that can cause real damage</a:t>
            </a:r>
          </a:p>
          <a:p>
            <a:pPr marL="0" indent="0">
              <a:buNone/>
            </a:pPr>
            <a:endParaRPr lang="en-US" dirty="0"/>
          </a:p>
          <a:p>
            <a:endParaRPr lang="en-US" dirty="0" smtClean="0"/>
          </a:p>
          <a:p>
            <a:r>
              <a:rPr lang="en-US" b="1" dirty="0" smtClean="0">
                <a:solidFill>
                  <a:srgbClr val="FF0000"/>
                </a:solidFill>
              </a:rPr>
              <a:t>Do not ‘experiment</a:t>
            </a:r>
            <a:r>
              <a:rPr lang="en-US" b="1" dirty="0">
                <a:solidFill>
                  <a:srgbClr val="FF0000"/>
                </a:solidFill>
              </a:rPr>
              <a:t>’ without </a:t>
            </a:r>
            <a:r>
              <a:rPr lang="en-US" b="1" dirty="0" smtClean="0">
                <a:solidFill>
                  <a:srgbClr val="FF0000"/>
                </a:solidFill>
              </a:rPr>
              <a:t>guidance</a:t>
            </a:r>
            <a:endParaRPr lang="en-US" b="1" dirty="0">
              <a:solidFill>
                <a:srgbClr val="FF0000"/>
              </a:solidFill>
            </a:endParaRPr>
          </a:p>
        </p:txBody>
      </p:sp>
      <p:sp>
        <p:nvSpPr>
          <p:cNvPr id="4" name="Slide Number Placeholder 3"/>
          <p:cNvSpPr>
            <a:spLocks noGrp="1"/>
          </p:cNvSpPr>
          <p:nvPr>
            <p:ph type="sldNum" sz="quarter" idx="12"/>
          </p:nvPr>
        </p:nvSpPr>
        <p:spPr/>
        <p:txBody>
          <a:bodyPr/>
          <a:lstStyle/>
          <a:p>
            <a:fld id="{DAF22AC9-109E-4E4D-92F9-530E51D9A3A2}" type="slidenum">
              <a:rPr lang="he-IL" smtClean="0"/>
              <a:t>7</a:t>
            </a:fld>
            <a:endParaRPr lang="he-IL"/>
          </a:p>
        </p:txBody>
      </p:sp>
    </p:spTree>
    <p:extLst>
      <p:ext uri="{BB962C8B-B14F-4D97-AF65-F5344CB8AC3E}">
        <p14:creationId xmlns:p14="http://schemas.microsoft.com/office/powerpoint/2010/main" val="84727483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False assumptions</a:t>
            </a:r>
          </a:p>
        </p:txBody>
      </p:sp>
      <p:sp>
        <p:nvSpPr>
          <p:cNvPr id="3" name="Content Placeholder 2"/>
          <p:cNvSpPr>
            <a:spLocks noGrp="1"/>
          </p:cNvSpPr>
          <p:nvPr>
            <p:ph idx="1"/>
          </p:nvPr>
        </p:nvSpPr>
        <p:spPr/>
        <p:txBody>
          <a:bodyPr/>
          <a:lstStyle/>
          <a:p>
            <a:r>
              <a:rPr lang="en-US" dirty="0" smtClean="0"/>
              <a:t>the </a:t>
            </a:r>
            <a:r>
              <a:rPr lang="en-US" dirty="0"/>
              <a:t>code is too </a:t>
            </a:r>
            <a:r>
              <a:rPr lang="en-US" dirty="0" smtClean="0"/>
              <a:t>complex</a:t>
            </a:r>
          </a:p>
          <a:p>
            <a:endParaRPr lang="en-US" dirty="0" smtClean="0"/>
          </a:p>
          <a:p>
            <a:r>
              <a:rPr lang="en-US" dirty="0" smtClean="0"/>
              <a:t>why </a:t>
            </a:r>
            <a:r>
              <a:rPr lang="en-US" dirty="0"/>
              <a:t>would anyone want to hack </a:t>
            </a:r>
            <a:r>
              <a:rPr lang="en-US" dirty="0" smtClean="0"/>
              <a:t>me?</a:t>
            </a:r>
          </a:p>
        </p:txBody>
      </p:sp>
      <p:sp>
        <p:nvSpPr>
          <p:cNvPr id="4" name="Slide Number Placeholder 3"/>
          <p:cNvSpPr>
            <a:spLocks noGrp="1"/>
          </p:cNvSpPr>
          <p:nvPr>
            <p:ph type="sldNum" sz="quarter" idx="12"/>
          </p:nvPr>
        </p:nvSpPr>
        <p:spPr/>
        <p:txBody>
          <a:bodyPr/>
          <a:lstStyle/>
          <a:p>
            <a:fld id="{DAF22AC9-109E-4E4D-92F9-530E51D9A3A2}" type="slidenum">
              <a:rPr lang="he-IL" smtClean="0"/>
              <a:t>70</a:t>
            </a:fld>
            <a:endParaRPr lang="he-IL"/>
          </a:p>
        </p:txBody>
      </p:sp>
    </p:spTree>
    <p:extLst>
      <p:ext uri="{BB962C8B-B14F-4D97-AF65-F5344CB8AC3E}">
        <p14:creationId xmlns:p14="http://schemas.microsoft.com/office/powerpoint/2010/main" val="77494922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Computer &amp; information security</a:t>
            </a:r>
          </a:p>
        </p:txBody>
      </p:sp>
      <p:sp>
        <p:nvSpPr>
          <p:cNvPr id="3" name="Content Placeholder 2"/>
          <p:cNvSpPr>
            <a:spLocks noGrp="1"/>
          </p:cNvSpPr>
          <p:nvPr>
            <p:ph sz="half" idx="1"/>
          </p:nvPr>
        </p:nvSpPr>
        <p:spPr/>
        <p:txBody>
          <a:bodyPr>
            <a:normAutofit fontScale="92500" lnSpcReduction="10000"/>
          </a:bodyPr>
          <a:lstStyle/>
          <a:p>
            <a:r>
              <a:rPr lang="en-US" dirty="0" smtClean="0"/>
              <a:t>Intrusion detection</a:t>
            </a:r>
          </a:p>
          <a:p>
            <a:r>
              <a:rPr lang="en-US" dirty="0" smtClean="0"/>
              <a:t>Malware detection</a:t>
            </a:r>
          </a:p>
          <a:p>
            <a:r>
              <a:rPr lang="en-US" dirty="0" smtClean="0"/>
              <a:t>Authentication/ verification</a:t>
            </a:r>
          </a:p>
          <a:p>
            <a:r>
              <a:rPr lang="en-US" dirty="0" smtClean="0"/>
              <a:t>Database security</a:t>
            </a:r>
          </a:p>
          <a:p>
            <a:r>
              <a:rPr lang="en-US" dirty="0" smtClean="0"/>
              <a:t>Data leakage detection</a:t>
            </a:r>
          </a:p>
          <a:p>
            <a:r>
              <a:rPr lang="en-US" dirty="0" smtClean="0"/>
              <a:t>Fraud detection</a:t>
            </a:r>
          </a:p>
          <a:p>
            <a:r>
              <a:rPr lang="en-US" dirty="0"/>
              <a:t>SPAM/Phishing </a:t>
            </a:r>
            <a:r>
              <a:rPr lang="en-US" dirty="0" smtClean="0"/>
              <a:t>detection</a:t>
            </a:r>
            <a:endParaRPr lang="en-US" dirty="0"/>
          </a:p>
        </p:txBody>
      </p:sp>
      <p:sp>
        <p:nvSpPr>
          <p:cNvPr id="4" name="Content Placeholder 3"/>
          <p:cNvSpPr>
            <a:spLocks noGrp="1"/>
          </p:cNvSpPr>
          <p:nvPr>
            <p:ph sz="half" idx="2"/>
          </p:nvPr>
        </p:nvSpPr>
        <p:spPr/>
        <p:txBody>
          <a:bodyPr>
            <a:normAutofit fontScale="92500" lnSpcReduction="10000"/>
          </a:bodyPr>
          <a:lstStyle/>
          <a:p>
            <a:r>
              <a:rPr lang="en-US" dirty="0" smtClean="0"/>
              <a:t>Privacy</a:t>
            </a:r>
          </a:p>
          <a:p>
            <a:r>
              <a:rPr lang="en-US" dirty="0" smtClean="0"/>
              <a:t>Social networks security</a:t>
            </a:r>
          </a:p>
          <a:p>
            <a:r>
              <a:rPr lang="en-US" dirty="0" smtClean="0"/>
              <a:t>Web content filtering</a:t>
            </a:r>
          </a:p>
          <a:p>
            <a:r>
              <a:rPr lang="en-US" dirty="0" smtClean="0"/>
              <a:t>Forensics</a:t>
            </a:r>
          </a:p>
          <a:p>
            <a:r>
              <a:rPr lang="en-US" dirty="0" smtClean="0"/>
              <a:t>Security analytics</a:t>
            </a:r>
          </a:p>
          <a:p>
            <a:r>
              <a:rPr lang="en-US" dirty="0" smtClean="0"/>
              <a:t>Malicious insider detection</a:t>
            </a:r>
          </a:p>
          <a:p>
            <a:r>
              <a:rPr lang="en-US" dirty="0" smtClean="0"/>
              <a:t>Awareness</a:t>
            </a:r>
          </a:p>
          <a:p>
            <a:r>
              <a:rPr lang="en-US" dirty="0" smtClean="0"/>
              <a:t>…</a:t>
            </a:r>
            <a:endParaRPr lang="en-US" dirty="0"/>
          </a:p>
        </p:txBody>
      </p:sp>
      <p:sp>
        <p:nvSpPr>
          <p:cNvPr id="6" name="Slide Number Placeholder 5"/>
          <p:cNvSpPr>
            <a:spLocks noGrp="1"/>
          </p:cNvSpPr>
          <p:nvPr>
            <p:ph type="sldNum" sz="quarter" idx="12"/>
          </p:nvPr>
        </p:nvSpPr>
        <p:spPr/>
        <p:txBody>
          <a:bodyPr/>
          <a:lstStyle/>
          <a:p>
            <a:fld id="{1BBD5A3D-CB00-4B7C-BC78-5711AC3203AE}" type="slidenum">
              <a:rPr lang="en-US" smtClean="0"/>
              <a:pPr/>
              <a:t>71</a:t>
            </a:fld>
            <a:endParaRPr lang="en-US"/>
          </a:p>
        </p:txBody>
      </p:sp>
    </p:spTree>
    <p:extLst>
      <p:ext uri="{BB962C8B-B14F-4D97-AF65-F5344CB8AC3E}">
        <p14:creationId xmlns:p14="http://schemas.microsoft.com/office/powerpoint/2010/main" val="2399567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is it so difficult ?</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3568" y="2132856"/>
            <a:ext cx="7059608" cy="2880320"/>
          </a:xfrm>
        </p:spPr>
      </p:pic>
      <p:sp>
        <p:nvSpPr>
          <p:cNvPr id="4" name="Slide Number Placeholder 3"/>
          <p:cNvSpPr>
            <a:spLocks noGrp="1"/>
          </p:cNvSpPr>
          <p:nvPr>
            <p:ph type="sldNum" sz="quarter" idx="12"/>
          </p:nvPr>
        </p:nvSpPr>
        <p:spPr/>
        <p:txBody>
          <a:bodyPr/>
          <a:lstStyle/>
          <a:p>
            <a:fld id="{1BBD5A3D-CB00-4B7C-BC78-5711AC3203AE}" type="slidenum">
              <a:rPr lang="en-US" smtClean="0"/>
              <a:pPr/>
              <a:t>72</a:t>
            </a:fld>
            <a:endParaRPr lang="en-US"/>
          </a:p>
        </p:txBody>
      </p:sp>
    </p:spTree>
    <p:extLst>
      <p:ext uri="{BB962C8B-B14F-4D97-AF65-F5344CB8AC3E}">
        <p14:creationId xmlns:p14="http://schemas.microsoft.com/office/powerpoint/2010/main" val="30769931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Why is it so difficult ?</a:t>
            </a:r>
            <a:br>
              <a:rPr lang="en-US" smtClean="0"/>
            </a:br>
            <a:r>
              <a:rPr lang="en-US" smtClean="0"/>
              <a:t>Challenges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Deals with abstract threats which cannot be solved only by using mathematical models (encryption/access control)</a:t>
            </a:r>
          </a:p>
          <a:p>
            <a:r>
              <a:rPr lang="en-US" dirty="0" smtClean="0"/>
              <a:t>Protect against whom? employees, business partners, hacker/attacker, customers…</a:t>
            </a:r>
          </a:p>
          <a:p>
            <a:r>
              <a:rPr lang="en-US" dirty="0" smtClean="0"/>
              <a:t>Intentional vs. accidental</a:t>
            </a:r>
          </a:p>
          <a:p>
            <a:r>
              <a:rPr lang="en-US" dirty="0" smtClean="0"/>
              <a:t>Complex systems</a:t>
            </a:r>
          </a:p>
          <a:p>
            <a:r>
              <a:rPr lang="en-US" dirty="0" smtClean="0"/>
              <a:t>Emerging technologies (smart mobile devices, social networks, cloud)</a:t>
            </a:r>
          </a:p>
          <a:p>
            <a:r>
              <a:rPr lang="en-US" dirty="0" smtClean="0"/>
              <a:t>Increasing amounts of data to process</a:t>
            </a:r>
          </a:p>
          <a:p>
            <a:r>
              <a:rPr lang="en-US" dirty="0" smtClean="0"/>
              <a:t>Protecting data while at-rest, in-motion and in-use</a:t>
            </a:r>
          </a:p>
          <a:p>
            <a:r>
              <a:rPr lang="en-US" dirty="0" smtClean="0"/>
              <a:t>Regulations</a:t>
            </a:r>
          </a:p>
          <a:p>
            <a:r>
              <a:rPr lang="en-US" dirty="0" smtClean="0"/>
              <a:t>Competition</a:t>
            </a:r>
          </a:p>
          <a:p>
            <a:r>
              <a:rPr lang="en-US" dirty="0" smtClean="0"/>
              <a:t>Management</a:t>
            </a:r>
            <a:endParaRPr lang="en-US" dirty="0"/>
          </a:p>
        </p:txBody>
      </p:sp>
      <p:sp>
        <p:nvSpPr>
          <p:cNvPr id="4" name="Slide Number Placeholder 3"/>
          <p:cNvSpPr>
            <a:spLocks noGrp="1"/>
          </p:cNvSpPr>
          <p:nvPr>
            <p:ph type="sldNum" sz="quarter" idx="12"/>
          </p:nvPr>
        </p:nvSpPr>
        <p:spPr/>
        <p:txBody>
          <a:bodyPr/>
          <a:lstStyle/>
          <a:p>
            <a:fld id="{1BBD5A3D-CB00-4B7C-BC78-5711AC3203AE}" type="slidenum">
              <a:rPr lang="en-US" smtClean="0"/>
              <a:pPr/>
              <a:t>73</a:t>
            </a:fld>
            <a:endParaRPr lang="en-US"/>
          </a:p>
        </p:txBody>
      </p:sp>
      <p:pic>
        <p:nvPicPr>
          <p:cNvPr id="7" name="Picture 2"/>
          <p:cNvPicPr>
            <a:picLocks noChangeAspect="1" noChangeArrowheads="1"/>
          </p:cNvPicPr>
          <p:nvPr/>
        </p:nvPicPr>
        <p:blipFill>
          <a:blip r:embed="rId3"/>
          <a:srcRect/>
          <a:stretch>
            <a:fillRect/>
          </a:stretch>
        </p:blipFill>
        <p:spPr bwMode="auto">
          <a:xfrm>
            <a:off x="5436096" y="4751790"/>
            <a:ext cx="3616448" cy="1964908"/>
          </a:xfrm>
          <a:prstGeom prst="rect">
            <a:avLst/>
          </a:prstGeom>
          <a:noFill/>
          <a:ln w="9525">
            <a:noFill/>
            <a:miter lim="800000"/>
            <a:headEnd/>
            <a:tailEnd/>
          </a:ln>
        </p:spPr>
      </p:pic>
    </p:spTree>
    <p:extLst>
      <p:ext uri="{BB962C8B-B14F-4D97-AF65-F5344CB8AC3E}">
        <p14:creationId xmlns:p14="http://schemas.microsoft.com/office/powerpoint/2010/main" val="412124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Why is it so difficult ?</a:t>
            </a:r>
            <a:br>
              <a:rPr lang="en-US" smtClean="0"/>
            </a:br>
            <a:r>
              <a:rPr lang="en-US" smtClean="0"/>
              <a:t>Challenges</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Electronic </a:t>
            </a:r>
            <a:r>
              <a:rPr lang="en-US" dirty="0"/>
              <a:t>traces everywhere </a:t>
            </a:r>
            <a:r>
              <a:rPr lang="en-US" dirty="0" smtClean="0">
                <a:sym typeface="Wingdings" panose="05000000000000000000" pitchFamily="2" charset="2"/>
              </a:rPr>
              <a:t> </a:t>
            </a:r>
            <a:r>
              <a:rPr lang="en-US" dirty="0" smtClean="0"/>
              <a:t>big </a:t>
            </a:r>
            <a:r>
              <a:rPr lang="en-US" dirty="0"/>
              <a:t>data</a:t>
            </a:r>
          </a:p>
          <a:p>
            <a:r>
              <a:rPr lang="en-US" dirty="0" smtClean="0"/>
              <a:t>Identity </a:t>
            </a:r>
            <a:r>
              <a:rPr lang="en-US" dirty="0"/>
              <a:t>theft: rather easy (pressure, physical theft, man‐in‐the‐middle)</a:t>
            </a:r>
          </a:p>
          <a:p>
            <a:r>
              <a:rPr lang="en-US" dirty="0" smtClean="0"/>
              <a:t>Eavesdropping</a:t>
            </a:r>
            <a:endParaRPr lang="en-US" dirty="0"/>
          </a:p>
          <a:p>
            <a:r>
              <a:rPr lang="en-US" dirty="0" smtClean="0"/>
              <a:t>Social </a:t>
            </a:r>
            <a:r>
              <a:rPr lang="en-US" dirty="0"/>
              <a:t>engineering</a:t>
            </a:r>
          </a:p>
          <a:p>
            <a:r>
              <a:rPr lang="en-US" dirty="0" smtClean="0"/>
              <a:t>Manipulation </a:t>
            </a:r>
            <a:r>
              <a:rPr lang="en-US" dirty="0"/>
              <a:t>(integrity </a:t>
            </a:r>
            <a:r>
              <a:rPr lang="en-US" dirty="0" smtClean="0"/>
              <a:t>attack)</a:t>
            </a:r>
            <a:endParaRPr lang="en-US" dirty="0"/>
          </a:p>
          <a:p>
            <a:r>
              <a:rPr lang="en-US" dirty="0"/>
              <a:t>Internet goes </a:t>
            </a:r>
            <a:r>
              <a:rPr lang="en-US" dirty="0" smtClean="0"/>
              <a:t>SCADA</a:t>
            </a:r>
            <a:endParaRPr lang="en-US" dirty="0"/>
          </a:p>
          <a:p>
            <a:r>
              <a:rPr lang="en-US" dirty="0" smtClean="0"/>
              <a:t>Side </a:t>
            </a:r>
            <a:r>
              <a:rPr lang="en-US" dirty="0"/>
              <a:t>channel attacks on credit cards, teller machines, printers, smart phones: </a:t>
            </a:r>
            <a:endParaRPr lang="en-US" dirty="0" smtClean="0"/>
          </a:p>
          <a:p>
            <a:r>
              <a:rPr lang="en-US" dirty="0" smtClean="0"/>
              <a:t>Protecting </a:t>
            </a:r>
            <a:r>
              <a:rPr lang="en-US" dirty="0"/>
              <a:t>Systems:</a:t>
            </a:r>
          </a:p>
          <a:p>
            <a:pPr lvl="1"/>
            <a:r>
              <a:rPr lang="en-US" dirty="0" smtClean="0"/>
              <a:t>Business </a:t>
            </a:r>
            <a:r>
              <a:rPr lang="en-US" dirty="0"/>
              <a:t>process risks (e.g. DDoS)</a:t>
            </a:r>
          </a:p>
          <a:p>
            <a:pPr lvl="1"/>
            <a:r>
              <a:rPr lang="en-US" dirty="0" smtClean="0"/>
              <a:t>Business </a:t>
            </a:r>
            <a:r>
              <a:rPr lang="en-US" dirty="0"/>
              <a:t>intelligence risks (competitor intrudes)</a:t>
            </a:r>
          </a:p>
          <a:p>
            <a:pPr lvl="1"/>
            <a:r>
              <a:rPr lang="en-US" dirty="0" smtClean="0"/>
              <a:t>Privacy risks</a:t>
            </a:r>
          </a:p>
          <a:p>
            <a:pPr lvl="1"/>
            <a:r>
              <a:rPr lang="en-US" dirty="0" smtClean="0"/>
              <a:t>Externality risks </a:t>
            </a:r>
            <a:r>
              <a:rPr lang="en-US" dirty="0"/>
              <a:t>(outside of cyber, e.g. critical infrastructure)</a:t>
            </a:r>
          </a:p>
        </p:txBody>
      </p:sp>
      <p:sp>
        <p:nvSpPr>
          <p:cNvPr id="4" name="Slide Number Placeholder 3"/>
          <p:cNvSpPr>
            <a:spLocks noGrp="1"/>
          </p:cNvSpPr>
          <p:nvPr>
            <p:ph type="sldNum" sz="quarter" idx="12"/>
          </p:nvPr>
        </p:nvSpPr>
        <p:spPr/>
        <p:txBody>
          <a:bodyPr/>
          <a:lstStyle/>
          <a:p>
            <a:fld id="{1BBD5A3D-CB00-4B7C-BC78-5711AC3203AE}" type="slidenum">
              <a:rPr lang="en-US" smtClean="0"/>
              <a:pPr/>
              <a:t>74</a:t>
            </a:fld>
            <a:endParaRPr lang="en-US"/>
          </a:p>
        </p:txBody>
      </p:sp>
    </p:spTree>
    <p:extLst>
      <p:ext uri="{BB962C8B-B14F-4D97-AF65-F5344CB8AC3E}">
        <p14:creationId xmlns:p14="http://schemas.microsoft.com/office/powerpoint/2010/main" val="2974697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Why is it so difficult ?</a:t>
            </a:r>
            <a:br>
              <a:rPr lang="en-US" dirty="0" smtClean="0"/>
            </a:br>
            <a:r>
              <a:rPr lang="en-US" dirty="0" smtClean="0"/>
              <a:t>Challenges</a:t>
            </a:r>
            <a:endParaRPr lang="en-US" dirty="0"/>
          </a:p>
        </p:txBody>
      </p:sp>
      <p:sp>
        <p:nvSpPr>
          <p:cNvPr id="4" name="Content Placeholder 3"/>
          <p:cNvSpPr>
            <a:spLocks noGrp="1"/>
          </p:cNvSpPr>
          <p:nvPr>
            <p:ph idx="1"/>
          </p:nvPr>
        </p:nvSpPr>
        <p:spPr/>
        <p:txBody>
          <a:bodyPr>
            <a:normAutofit lnSpcReduction="10000"/>
          </a:bodyPr>
          <a:lstStyle/>
          <a:p>
            <a:r>
              <a:rPr lang="en-US" sz="2800" dirty="0" smtClean="0"/>
              <a:t>Many types of threats</a:t>
            </a:r>
          </a:p>
          <a:p>
            <a:r>
              <a:rPr lang="en-US" sz="2800" dirty="0"/>
              <a:t>Wide selection of security </a:t>
            </a:r>
            <a:r>
              <a:rPr lang="en-US" sz="2800" dirty="0" smtClean="0"/>
              <a:t/>
            </a:r>
            <a:br>
              <a:rPr lang="en-US" sz="2800" dirty="0" smtClean="0"/>
            </a:br>
            <a:r>
              <a:rPr lang="en-US" sz="2800" dirty="0" smtClean="0"/>
              <a:t>tools </a:t>
            </a:r>
            <a:r>
              <a:rPr lang="en-US" sz="2800" dirty="0"/>
              <a:t>and </a:t>
            </a:r>
            <a:r>
              <a:rPr lang="en-US" sz="2800" dirty="0" smtClean="0"/>
              <a:t>vendors (e.g., </a:t>
            </a:r>
            <a:br>
              <a:rPr lang="en-US" sz="2800" dirty="0" smtClean="0"/>
            </a:br>
            <a:r>
              <a:rPr lang="en-US" sz="2800" dirty="0" smtClean="0"/>
              <a:t>deployment)</a:t>
            </a:r>
            <a:endParaRPr lang="en-US" sz="2800" dirty="0"/>
          </a:p>
          <a:p>
            <a:r>
              <a:rPr lang="en-US" sz="2800" dirty="0"/>
              <a:t>Hard to prove the benefit</a:t>
            </a:r>
          </a:p>
          <a:p>
            <a:r>
              <a:rPr lang="en-US" altLang="en-US" sz="2800" dirty="0" smtClean="0"/>
              <a:t>Must consider potential</a:t>
            </a:r>
            <a:br>
              <a:rPr lang="en-US" altLang="en-US" sz="2800" dirty="0" smtClean="0"/>
            </a:br>
            <a:r>
              <a:rPr lang="en-US" altLang="en-US" sz="2800" dirty="0" smtClean="0"/>
              <a:t>attacks</a:t>
            </a:r>
          </a:p>
          <a:p>
            <a:r>
              <a:rPr lang="en-US" altLang="en-US" sz="2800" dirty="0" smtClean="0"/>
              <a:t>Super users / admin</a:t>
            </a:r>
          </a:p>
          <a:p>
            <a:r>
              <a:rPr lang="en-US" altLang="en-US" sz="2800" dirty="0" smtClean="0"/>
              <a:t>Requires regular monitoring</a:t>
            </a:r>
          </a:p>
          <a:p>
            <a:r>
              <a:rPr lang="en-US" altLang="en-US" sz="2800" dirty="0" smtClean="0"/>
              <a:t>Too often an after-thought</a:t>
            </a:r>
          </a:p>
        </p:txBody>
      </p:sp>
      <p:pic>
        <p:nvPicPr>
          <p:cNvPr id="5" name="Picture 2"/>
          <p:cNvPicPr>
            <a:picLocks noChangeAspect="1" noChangeArrowheads="1"/>
          </p:cNvPicPr>
          <p:nvPr/>
        </p:nvPicPr>
        <p:blipFill>
          <a:blip r:embed="rId3" cstate="print"/>
          <a:srcRect l="3735" t="3303" r="4318"/>
          <a:stretch>
            <a:fillRect/>
          </a:stretch>
        </p:blipFill>
        <p:spPr bwMode="gray">
          <a:xfrm>
            <a:off x="5608131" y="1556792"/>
            <a:ext cx="3547426" cy="5193355"/>
          </a:xfrm>
          <a:prstGeom prst="rect">
            <a:avLst/>
          </a:prstGeom>
          <a:noFill/>
          <a:ln w="9525" cap="flat" cmpd="sng" algn="ctr">
            <a:noFill/>
            <a:prstDash val="solid"/>
            <a:miter lim="800000"/>
            <a:headEnd/>
            <a:tailEnd/>
          </a:ln>
        </p:spPr>
      </p:pic>
      <p:sp>
        <p:nvSpPr>
          <p:cNvPr id="9" name="Slide Number Placeholder 8"/>
          <p:cNvSpPr>
            <a:spLocks noGrp="1"/>
          </p:cNvSpPr>
          <p:nvPr>
            <p:ph type="sldNum" sz="quarter" idx="12"/>
          </p:nvPr>
        </p:nvSpPr>
        <p:spPr/>
        <p:txBody>
          <a:bodyPr/>
          <a:lstStyle/>
          <a:p>
            <a:fld id="{1BBD5A3D-CB00-4B7C-BC78-5711AC3203AE}" type="slidenum">
              <a:rPr lang="en-US" smtClean="0"/>
              <a:pPr/>
              <a:t>75</a:t>
            </a:fld>
            <a:endParaRPr lang="en-US"/>
          </a:p>
        </p:txBody>
      </p:sp>
    </p:spTree>
    <p:extLst>
      <p:ext uri="{BB962C8B-B14F-4D97-AF65-F5344CB8AC3E}">
        <p14:creationId xmlns:p14="http://schemas.microsoft.com/office/powerpoint/2010/main" val="29714161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1000" y="304800"/>
            <a:ext cx="8229600" cy="369332"/>
          </a:xfrm>
          <a:prstGeom prst="rect">
            <a:avLst/>
          </a:prstGeom>
          <a:noFill/>
        </p:spPr>
        <p:txBody>
          <a:bodyPr wrap="square" rtlCol="0">
            <a:spAutoFit/>
          </a:bodyPr>
          <a:lstStyle/>
          <a:p>
            <a:endParaRPr lang="en-US" dirty="0"/>
          </a:p>
        </p:txBody>
      </p:sp>
      <p:pic>
        <p:nvPicPr>
          <p:cNvPr id="7" name="Picture 6" descr="f4.pdf"/>
          <p:cNvPicPr>
            <a:picLocks noChangeAspect="1"/>
          </p:cNvPicPr>
          <p:nvPr/>
        </p:nvPicPr>
        <p:blipFill rotWithShape="1">
          <a:blip r:embed="rId3"/>
          <a:srcRect t="8403" b="17193"/>
          <a:stretch/>
        </p:blipFill>
        <p:spPr>
          <a:xfrm>
            <a:off x="1865118" y="1052736"/>
            <a:ext cx="5875234" cy="5657237"/>
          </a:xfrm>
          <a:prstGeom prst="rect">
            <a:avLst/>
          </a:prstGeom>
        </p:spPr>
      </p:pic>
      <p:sp>
        <p:nvSpPr>
          <p:cNvPr id="2" name="Title 1"/>
          <p:cNvSpPr>
            <a:spLocks noGrp="1"/>
          </p:cNvSpPr>
          <p:nvPr>
            <p:ph type="title"/>
          </p:nvPr>
        </p:nvSpPr>
        <p:spPr/>
        <p:txBody>
          <a:bodyPr/>
          <a:lstStyle/>
          <a:p>
            <a:r>
              <a:rPr lang="en-US" dirty="0" smtClean="0"/>
              <a:t>Security trends</a:t>
            </a:r>
            <a:endParaRPr lang="en-US" dirty="0"/>
          </a:p>
        </p:txBody>
      </p:sp>
      <p:sp>
        <p:nvSpPr>
          <p:cNvPr id="3" name="Slide Number Placeholder 2"/>
          <p:cNvSpPr>
            <a:spLocks noGrp="1"/>
          </p:cNvSpPr>
          <p:nvPr>
            <p:ph type="sldNum" sz="quarter" idx="12"/>
          </p:nvPr>
        </p:nvSpPr>
        <p:spPr/>
        <p:txBody>
          <a:bodyPr/>
          <a:lstStyle/>
          <a:p>
            <a:fld id="{DAF22AC9-109E-4E4D-92F9-530E51D9A3A2}" type="slidenum">
              <a:rPr lang="he-IL" smtClean="0"/>
              <a:t>76</a:t>
            </a:fld>
            <a:endParaRPr lang="he-IL"/>
          </a:p>
        </p:txBody>
      </p:sp>
    </p:spTree>
    <p:extLst>
      <p:ext uri="{BB962C8B-B14F-4D97-AF65-F5344CB8AC3E}">
        <p14:creationId xmlns:p14="http://schemas.microsoft.com/office/powerpoint/2010/main" val="522575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p:txBody>
          <a:bodyPr/>
          <a:lstStyle/>
          <a:p>
            <a:r>
              <a:rPr lang="en-US" dirty="0" smtClean="0"/>
              <a:t>And more…</a:t>
            </a:r>
            <a:endParaRPr lang="en-US" dirty="0"/>
          </a:p>
        </p:txBody>
      </p:sp>
      <p:sp>
        <p:nvSpPr>
          <p:cNvPr id="11" name="Content Placeholder 10"/>
          <p:cNvSpPr>
            <a:spLocks noGrp="1"/>
          </p:cNvSpPr>
          <p:nvPr>
            <p:ph idx="1"/>
          </p:nvPr>
        </p:nvSpPr>
        <p:spPr/>
        <p:txBody>
          <a:bodyPr>
            <a:normAutofit fontScale="92500" lnSpcReduction="10000"/>
          </a:bodyPr>
          <a:lstStyle/>
          <a:p>
            <a:r>
              <a:rPr lang="en-US" dirty="0" smtClean="0"/>
              <a:t>Potential attacks on the security features must be considered (e.g., OpenSSL Heartbleed)</a:t>
            </a:r>
          </a:p>
          <a:p>
            <a:r>
              <a:rPr lang="en-US" dirty="0" smtClean="0"/>
              <a:t>Physical and logical placement needs to be determined</a:t>
            </a:r>
          </a:p>
          <a:p>
            <a:r>
              <a:rPr lang="en-US" dirty="0" smtClean="0"/>
              <a:t>Complex algorithms or protocols may be involved</a:t>
            </a:r>
          </a:p>
          <a:p>
            <a:r>
              <a:rPr lang="en-US" dirty="0" smtClean="0"/>
              <a:t>Attackers </a:t>
            </a:r>
            <a:r>
              <a:rPr lang="en-US" dirty="0"/>
              <a:t>only need to find a single weakness, the developer needs to find all weaknesses</a:t>
            </a:r>
          </a:p>
          <a:p>
            <a:endParaRPr lang="en-US" dirty="0" smtClean="0"/>
          </a:p>
        </p:txBody>
      </p:sp>
      <p:sp>
        <p:nvSpPr>
          <p:cNvPr id="2" name="Slide Number Placeholder 1"/>
          <p:cNvSpPr>
            <a:spLocks noGrp="1"/>
          </p:cNvSpPr>
          <p:nvPr>
            <p:ph type="sldNum" sz="quarter" idx="12"/>
          </p:nvPr>
        </p:nvSpPr>
        <p:spPr/>
        <p:txBody>
          <a:bodyPr/>
          <a:lstStyle/>
          <a:p>
            <a:fld id="{DAF22AC9-109E-4E4D-92F9-530E51D9A3A2}" type="slidenum">
              <a:rPr lang="he-IL" smtClean="0"/>
              <a:t>77</a:t>
            </a:fld>
            <a:endParaRPr lang="he-IL"/>
          </a:p>
        </p:txBody>
      </p:sp>
    </p:spTree>
    <p:extLst>
      <p:ext uri="{BB962C8B-B14F-4D97-AF65-F5344CB8AC3E}">
        <p14:creationId xmlns:p14="http://schemas.microsoft.com/office/powerpoint/2010/main" val="24017829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Security trends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6439" y="1600200"/>
            <a:ext cx="6662869" cy="4997152"/>
          </a:xfrm>
        </p:spPr>
      </p:pic>
      <p:sp>
        <p:nvSpPr>
          <p:cNvPr id="5" name="Slide Number Placeholder 4"/>
          <p:cNvSpPr>
            <a:spLocks noGrp="1"/>
          </p:cNvSpPr>
          <p:nvPr>
            <p:ph type="sldNum" sz="quarter" idx="12"/>
          </p:nvPr>
        </p:nvSpPr>
        <p:spPr/>
        <p:txBody>
          <a:bodyPr/>
          <a:lstStyle/>
          <a:p>
            <a:fld id="{DAF22AC9-109E-4E4D-92F9-530E51D9A3A2}" type="slidenum">
              <a:rPr lang="he-IL" smtClean="0"/>
              <a:t>78</a:t>
            </a:fld>
            <a:endParaRPr lang="he-IL"/>
          </a:p>
        </p:txBody>
      </p:sp>
    </p:spTree>
    <p:extLst>
      <p:ext uri="{BB962C8B-B14F-4D97-AF65-F5344CB8AC3E}">
        <p14:creationId xmlns:p14="http://schemas.microsoft.com/office/powerpoint/2010/main" val="115601109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Darknet</a:t>
            </a:r>
            <a:r>
              <a:rPr lang="en-US" dirty="0" smtClean="0"/>
              <a:t> services or, Malware as a Service</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DAF22AC9-109E-4E4D-92F9-530E51D9A3A2}" type="slidenum">
              <a:rPr lang="he-IL" smtClean="0"/>
              <a:t>79</a:t>
            </a:fld>
            <a:endParaRPr lang="he-IL"/>
          </a:p>
        </p:txBody>
      </p:sp>
      <p:pic>
        <p:nvPicPr>
          <p:cNvPr id="5" name="Picture 4"/>
          <p:cNvPicPr>
            <a:picLocks noChangeAspect="1"/>
          </p:cNvPicPr>
          <p:nvPr/>
        </p:nvPicPr>
        <p:blipFill>
          <a:blip r:embed="rId2"/>
          <a:stretch>
            <a:fillRect/>
          </a:stretch>
        </p:blipFill>
        <p:spPr>
          <a:xfrm>
            <a:off x="107505" y="1357438"/>
            <a:ext cx="4464495" cy="3984086"/>
          </a:xfrm>
          <a:prstGeom prst="rect">
            <a:avLst/>
          </a:prstGeom>
        </p:spPr>
      </p:pic>
      <p:pic>
        <p:nvPicPr>
          <p:cNvPr id="6" name="Picture 5" descr="apwgPricingForMobileCrime.tiff"/>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452245" y="1422538"/>
            <a:ext cx="4691754" cy="3918986"/>
          </a:xfrm>
          <a:prstGeom prst="rect">
            <a:avLst/>
          </a:prstGeom>
        </p:spPr>
      </p:pic>
    </p:spTree>
    <p:extLst>
      <p:ext uri="{BB962C8B-B14F-4D97-AF65-F5344CB8AC3E}">
        <p14:creationId xmlns:p14="http://schemas.microsoft.com/office/powerpoint/2010/main" val="15288056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Computer &amp; information security</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smtClean="0"/>
          </a:p>
          <a:p>
            <a:pPr marL="0" indent="0" algn="ctr">
              <a:buNone/>
            </a:pPr>
            <a:r>
              <a:rPr lang="en-US" sz="4400" dirty="0" smtClean="0"/>
              <a:t>What is computer/network/ information security?</a:t>
            </a:r>
          </a:p>
        </p:txBody>
      </p:sp>
      <p:sp>
        <p:nvSpPr>
          <p:cNvPr id="10" name="Slide Number Placeholder 9"/>
          <p:cNvSpPr>
            <a:spLocks noGrp="1"/>
          </p:cNvSpPr>
          <p:nvPr>
            <p:ph type="sldNum" sz="quarter" idx="12"/>
          </p:nvPr>
        </p:nvSpPr>
        <p:spPr/>
        <p:txBody>
          <a:bodyPr/>
          <a:lstStyle/>
          <a:p>
            <a:fld id="{1BBD5A3D-CB00-4B7C-BC78-5711AC3203AE}" type="slidenum">
              <a:rPr lang="en-US" smtClean="0"/>
              <a:pPr/>
              <a:t>8</a:t>
            </a:fld>
            <a:endParaRPr lang="en-US"/>
          </a:p>
        </p:txBody>
      </p:sp>
    </p:spTree>
    <p:extLst>
      <p:ext uri="{BB962C8B-B14F-4D97-AF65-F5344CB8AC3E}">
        <p14:creationId xmlns:p14="http://schemas.microsoft.com/office/powerpoint/2010/main" val="1374698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DAF22AC9-109E-4E4D-92F9-530E51D9A3A2}" type="slidenum">
              <a:rPr lang="he-IL" smtClean="0"/>
              <a:t>80</a:t>
            </a:fld>
            <a:endParaRPr lang="he-IL"/>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408" y="548680"/>
            <a:ext cx="7571184" cy="5468078"/>
          </a:xfrm>
          <a:prstGeom prst="rect">
            <a:avLst/>
          </a:prstGeom>
        </p:spPr>
      </p:pic>
    </p:spTree>
    <p:extLst>
      <p:ext uri="{BB962C8B-B14F-4D97-AF65-F5344CB8AC3E}">
        <p14:creationId xmlns:p14="http://schemas.microsoft.com/office/powerpoint/2010/main" val="69192527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Computer &amp; information security</a:t>
            </a:r>
            <a:endParaRPr lang="en-US" dirty="0"/>
          </a:p>
        </p:txBody>
      </p:sp>
      <p:sp>
        <p:nvSpPr>
          <p:cNvPr id="3" name="Content Placeholder 2"/>
          <p:cNvSpPr>
            <a:spLocks noGrp="1"/>
          </p:cNvSpPr>
          <p:nvPr>
            <p:ph idx="1"/>
          </p:nvPr>
        </p:nvSpPr>
        <p:spPr/>
        <p:txBody>
          <a:bodyPr>
            <a:normAutofit fontScale="92500"/>
          </a:bodyPr>
          <a:lstStyle/>
          <a:p>
            <a:pPr marL="0" indent="0" algn="ctr">
              <a:buNone/>
            </a:pPr>
            <a:r>
              <a:rPr lang="en-US" sz="3200" dirty="0" smtClean="0"/>
              <a:t>What is computer/information security?</a:t>
            </a:r>
          </a:p>
          <a:p>
            <a:pPr marL="0" indent="0">
              <a:buFont typeface="Wingdings" pitchFamily="2" charset="2"/>
              <a:buNone/>
              <a:defRPr/>
            </a:pPr>
            <a:endParaRPr lang="en-US" dirty="0" smtClean="0"/>
          </a:p>
          <a:p>
            <a:pPr marL="0" indent="0">
              <a:buFont typeface="Wingdings" pitchFamily="2" charset="2"/>
              <a:buNone/>
              <a:defRPr/>
            </a:pPr>
            <a:r>
              <a:rPr lang="en-US" dirty="0" smtClean="0"/>
              <a:t>“Protection </a:t>
            </a:r>
            <a:r>
              <a:rPr lang="en-US" dirty="0"/>
              <a:t>afforded to an automated information </a:t>
            </a:r>
            <a:r>
              <a:rPr lang="en-US" dirty="0" smtClean="0"/>
              <a:t>system in </a:t>
            </a:r>
            <a:r>
              <a:rPr lang="en-US" dirty="0"/>
              <a:t>order to attain the applicable objectives of preserving the </a:t>
            </a:r>
            <a:r>
              <a:rPr lang="en-US" dirty="0">
                <a:solidFill>
                  <a:srgbClr val="FF0000"/>
                </a:solidFill>
              </a:rPr>
              <a:t>integrity, availability </a:t>
            </a:r>
            <a:r>
              <a:rPr lang="en-US" dirty="0"/>
              <a:t>and</a:t>
            </a:r>
            <a:r>
              <a:rPr lang="en-US" dirty="0">
                <a:solidFill>
                  <a:srgbClr val="FF0000"/>
                </a:solidFill>
              </a:rPr>
              <a:t> </a:t>
            </a:r>
            <a:r>
              <a:rPr lang="en-US" dirty="0" smtClean="0">
                <a:solidFill>
                  <a:srgbClr val="FF0000"/>
                </a:solidFill>
              </a:rPr>
              <a:t>confidentiality </a:t>
            </a:r>
            <a:r>
              <a:rPr lang="en-US" dirty="0" smtClean="0"/>
              <a:t>of </a:t>
            </a:r>
            <a:r>
              <a:rPr lang="en-US" dirty="0"/>
              <a:t>information system resources (includes hardware, software, firmware, information/data, and telecommunications</a:t>
            </a:r>
            <a:r>
              <a:rPr lang="en-US" dirty="0" smtClean="0"/>
              <a:t>).”</a:t>
            </a:r>
            <a:endParaRPr lang="en-AU" dirty="0">
              <a:latin typeface="Times" charset="0"/>
            </a:endParaRPr>
          </a:p>
        </p:txBody>
      </p:sp>
      <p:sp>
        <p:nvSpPr>
          <p:cNvPr id="6" name="Text Box 44"/>
          <p:cNvSpPr txBox="1">
            <a:spLocks noChangeArrowheads="1"/>
          </p:cNvSpPr>
          <p:nvPr/>
        </p:nvSpPr>
        <p:spPr bwMode="auto">
          <a:xfrm>
            <a:off x="2195736" y="6101991"/>
            <a:ext cx="5257800" cy="369332"/>
          </a:xfrm>
          <a:prstGeom prst="rect">
            <a:avLst/>
          </a:prstGeom>
          <a:noFill/>
          <a:ln>
            <a:noFill/>
          </a:ln>
        </p:spPr>
        <p:txBody>
          <a:bodyPr>
            <a:spAutoFit/>
          </a:bodyPr>
          <a:lstStyle>
            <a:lvl1pPr defTabSz="762000" eaLnBrk="0" hangingPunct="0">
              <a:defRPr sz="2400">
                <a:solidFill>
                  <a:schemeClr val="tx1"/>
                </a:solidFill>
                <a:latin typeface="Times New Roman" pitchFamily="18" charset="0"/>
              </a:defRPr>
            </a:lvl1pPr>
            <a:lvl2pPr marL="742950" indent="-285750" defTabSz="762000" eaLnBrk="0" hangingPunct="0">
              <a:defRPr sz="2400">
                <a:solidFill>
                  <a:schemeClr val="tx1"/>
                </a:solidFill>
                <a:latin typeface="Times New Roman" pitchFamily="18" charset="0"/>
              </a:defRPr>
            </a:lvl2pPr>
            <a:lvl3pPr marL="1143000" indent="-228600" defTabSz="762000" eaLnBrk="0" hangingPunct="0">
              <a:defRPr sz="2400">
                <a:solidFill>
                  <a:schemeClr val="tx1"/>
                </a:solidFill>
                <a:latin typeface="Times New Roman" pitchFamily="18" charset="0"/>
              </a:defRPr>
            </a:lvl3pPr>
            <a:lvl4pPr marL="1600200" indent="-228600" defTabSz="762000" eaLnBrk="0" hangingPunct="0">
              <a:defRPr sz="2400">
                <a:solidFill>
                  <a:schemeClr val="tx1"/>
                </a:solidFill>
                <a:latin typeface="Times New Roman" pitchFamily="18" charset="0"/>
              </a:defRPr>
            </a:lvl4pPr>
            <a:lvl5pPr marL="2057400" indent="-228600" defTabSz="762000" eaLnBrk="0" hangingPunct="0">
              <a:defRPr sz="2400">
                <a:solidFill>
                  <a:schemeClr val="tx1"/>
                </a:solidFill>
                <a:latin typeface="Times New Roman" pitchFamily="18" charset="0"/>
              </a:defRPr>
            </a:lvl5pPr>
            <a:lvl6pPr marL="2514600" indent="-228600" defTabSz="762000" eaLnBrk="0" fontAlgn="base" hangingPunct="0">
              <a:spcBef>
                <a:spcPct val="0"/>
              </a:spcBef>
              <a:spcAft>
                <a:spcPct val="0"/>
              </a:spcAft>
              <a:defRPr sz="2400">
                <a:solidFill>
                  <a:schemeClr val="tx1"/>
                </a:solidFill>
                <a:latin typeface="Times New Roman" pitchFamily="18" charset="0"/>
              </a:defRPr>
            </a:lvl6pPr>
            <a:lvl7pPr marL="2971800" indent="-228600" defTabSz="762000" eaLnBrk="0" fontAlgn="base" hangingPunct="0">
              <a:spcBef>
                <a:spcPct val="0"/>
              </a:spcBef>
              <a:spcAft>
                <a:spcPct val="0"/>
              </a:spcAft>
              <a:defRPr sz="2400">
                <a:solidFill>
                  <a:schemeClr val="tx1"/>
                </a:solidFill>
                <a:latin typeface="Times New Roman" pitchFamily="18" charset="0"/>
              </a:defRPr>
            </a:lvl7pPr>
            <a:lvl8pPr marL="3429000" indent="-228600" defTabSz="762000" eaLnBrk="0" fontAlgn="base" hangingPunct="0">
              <a:spcBef>
                <a:spcPct val="0"/>
              </a:spcBef>
              <a:spcAft>
                <a:spcPct val="0"/>
              </a:spcAft>
              <a:defRPr sz="2400">
                <a:solidFill>
                  <a:schemeClr val="tx1"/>
                </a:solidFill>
                <a:latin typeface="Times New Roman" pitchFamily="18" charset="0"/>
              </a:defRPr>
            </a:lvl8pPr>
            <a:lvl9pPr marL="3886200" indent="-228600" defTabSz="762000" eaLnBrk="0" fontAlgn="base" hangingPunct="0">
              <a:spcBef>
                <a:spcPct val="0"/>
              </a:spcBef>
              <a:spcAft>
                <a:spcPct val="0"/>
              </a:spcAft>
              <a:defRPr sz="2400">
                <a:solidFill>
                  <a:schemeClr val="tx1"/>
                </a:solidFill>
                <a:latin typeface="Times New Roman" pitchFamily="18" charset="0"/>
              </a:defRPr>
            </a:lvl9pPr>
          </a:lstStyle>
          <a:p>
            <a:pPr algn="l" rtl="0"/>
            <a:r>
              <a:rPr lang="en-GB" altLang="en-US" sz="1800" dirty="0">
                <a:solidFill>
                  <a:schemeClr val="tx2"/>
                </a:solidFill>
                <a:latin typeface="Arial Unicode MS" pitchFamily="34" charset="-128"/>
              </a:rPr>
              <a:t>[NIST95] </a:t>
            </a:r>
            <a:r>
              <a:rPr lang="en-US" altLang="en-US" sz="1800" dirty="0">
                <a:solidFill>
                  <a:schemeClr val="tx2"/>
                </a:solidFill>
              </a:rPr>
              <a:t>The NIST Computer Security </a:t>
            </a:r>
            <a:r>
              <a:rPr lang="en-US" altLang="en-US" sz="1800" dirty="0" smtClean="0">
                <a:solidFill>
                  <a:schemeClr val="tx2"/>
                </a:solidFill>
              </a:rPr>
              <a:t>Handbook</a:t>
            </a:r>
            <a:endParaRPr lang="en-GB" altLang="en-US" sz="1800" dirty="0">
              <a:solidFill>
                <a:schemeClr val="tx2"/>
              </a:solidFill>
              <a:latin typeface="Arial Unicode MS" pitchFamily="34" charset="-128"/>
            </a:endParaRPr>
          </a:p>
        </p:txBody>
      </p:sp>
      <p:sp>
        <p:nvSpPr>
          <p:cNvPr id="4" name="Slide Number Placeholder 3"/>
          <p:cNvSpPr>
            <a:spLocks noGrp="1"/>
          </p:cNvSpPr>
          <p:nvPr>
            <p:ph type="sldNum" sz="quarter" idx="12"/>
          </p:nvPr>
        </p:nvSpPr>
        <p:spPr/>
        <p:txBody>
          <a:bodyPr/>
          <a:lstStyle/>
          <a:p>
            <a:fld id="{1BBD5A3D-CB00-4B7C-BC78-5711AC3203AE}" type="slidenum">
              <a:rPr lang="en-US" smtClean="0"/>
              <a:pPr/>
              <a:t>81</a:t>
            </a:fld>
            <a:endParaRPr lang="en-US"/>
          </a:p>
        </p:txBody>
      </p:sp>
    </p:spTree>
    <p:extLst>
      <p:ext uri="{BB962C8B-B14F-4D97-AF65-F5344CB8AC3E}">
        <p14:creationId xmlns:p14="http://schemas.microsoft.com/office/powerpoint/2010/main" val="26235474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The AIC triad</a:t>
            </a:r>
            <a:endParaRPr lang="en-US" dirty="0"/>
          </a:p>
        </p:txBody>
      </p:sp>
      <p:sp>
        <p:nvSpPr>
          <p:cNvPr id="5" name="Content Placeholder 4"/>
          <p:cNvSpPr>
            <a:spLocks noGrp="1"/>
          </p:cNvSpPr>
          <p:nvPr>
            <p:ph idx="1"/>
          </p:nvPr>
        </p:nvSpPr>
        <p:spPr/>
        <p:txBody>
          <a:bodyPr>
            <a:normAutofit fontScale="70000" lnSpcReduction="20000"/>
          </a:bodyPr>
          <a:lstStyle/>
          <a:p>
            <a:r>
              <a:rPr lang="en-US" dirty="0" smtClean="0"/>
              <a:t>Each system\environment\organization can be characterized based on these three factors</a:t>
            </a:r>
          </a:p>
          <a:p>
            <a:endParaRPr lang="en-US" dirty="0" smtClean="0"/>
          </a:p>
          <a:p>
            <a:pPr lvl="1"/>
            <a:r>
              <a:rPr lang="en-US" dirty="0" smtClean="0"/>
              <a:t>Stocks Exchanges systems – will focus more </a:t>
            </a:r>
            <a:br>
              <a:rPr lang="en-US" dirty="0" smtClean="0"/>
            </a:br>
            <a:r>
              <a:rPr lang="en-US" dirty="0" smtClean="0"/>
              <a:t>on the availability of the systems</a:t>
            </a:r>
          </a:p>
          <a:p>
            <a:pPr lvl="1"/>
            <a:r>
              <a:rPr lang="en-US" dirty="0" smtClean="0"/>
              <a:t>Systems holding medical or customer-related </a:t>
            </a:r>
            <a:br>
              <a:rPr lang="en-US" dirty="0" smtClean="0"/>
            </a:br>
            <a:r>
              <a:rPr lang="en-US" dirty="0" smtClean="0"/>
              <a:t>data – will focus more on confidentiality</a:t>
            </a:r>
          </a:p>
          <a:p>
            <a:pPr lvl="1"/>
            <a:endParaRPr lang="en-US" dirty="0" smtClean="0"/>
          </a:p>
          <a:p>
            <a:pPr lvl="1"/>
            <a:endParaRPr lang="en-US" dirty="0" smtClean="0"/>
          </a:p>
          <a:p>
            <a:endParaRPr lang="en-US" dirty="0" smtClean="0"/>
          </a:p>
          <a:p>
            <a:endParaRPr lang="en-US" dirty="0" smtClean="0"/>
          </a:p>
          <a:p>
            <a:r>
              <a:rPr lang="en-US" dirty="0" smtClean="0"/>
              <a:t>But is it enough ?</a:t>
            </a:r>
          </a:p>
          <a:p>
            <a:pPr marL="0" indent="0">
              <a:buNone/>
            </a:pPr>
            <a:r>
              <a:rPr lang="en-US" dirty="0" smtClean="0"/>
              <a:t>fraud, accountability, authenticity, system does what it was planed\designed to do, privacy, non-repudiation</a:t>
            </a:r>
          </a:p>
        </p:txBody>
      </p:sp>
      <p:sp>
        <p:nvSpPr>
          <p:cNvPr id="2" name="Slide Number Placeholder 1"/>
          <p:cNvSpPr>
            <a:spLocks noGrp="1"/>
          </p:cNvSpPr>
          <p:nvPr>
            <p:ph type="sldNum" sz="quarter" idx="12"/>
          </p:nvPr>
        </p:nvSpPr>
        <p:spPr/>
        <p:txBody>
          <a:bodyPr/>
          <a:lstStyle/>
          <a:p>
            <a:fld id="{1BBD5A3D-CB00-4B7C-BC78-5711AC3203AE}" type="slidenum">
              <a:rPr lang="en-US" smtClean="0"/>
              <a:pPr/>
              <a:t>82</a:t>
            </a:fld>
            <a:endParaRPr lang="en-US"/>
          </a:p>
        </p:txBody>
      </p:sp>
      <p:pic>
        <p:nvPicPr>
          <p:cNvPr id="78850" name="Picture 2"/>
          <p:cNvPicPr>
            <a:picLocks noChangeAspect="1" noChangeArrowheads="1"/>
          </p:cNvPicPr>
          <p:nvPr/>
        </p:nvPicPr>
        <p:blipFill>
          <a:blip r:embed="rId3" cstate="print"/>
          <a:srcRect/>
          <a:stretch>
            <a:fillRect/>
          </a:stretch>
        </p:blipFill>
        <p:spPr bwMode="gray">
          <a:xfrm>
            <a:off x="5576469" y="2348878"/>
            <a:ext cx="3589255" cy="2893987"/>
          </a:xfrm>
          <a:prstGeom prst="rect">
            <a:avLst/>
          </a:prstGeom>
          <a:noFill/>
          <a:ln w="9525" cap="flat" cmpd="sng" algn="ctr">
            <a:noFill/>
            <a:prstDash val="solid"/>
            <a:miter lim="800000"/>
            <a:headEnd/>
            <a:tailEnd/>
          </a:ln>
          <a:effectLst/>
        </p:spPr>
      </p:pic>
    </p:spTree>
    <p:extLst>
      <p:ext uri="{BB962C8B-B14F-4D97-AF65-F5344CB8AC3E}">
        <p14:creationId xmlns:p14="http://schemas.microsoft.com/office/powerpoint/2010/main" val="3105763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Concepts and relationships</a:t>
            </a:r>
            <a:endParaRPr lang="en-US" dirty="0"/>
          </a:p>
        </p:txBody>
      </p:sp>
      <p:sp>
        <p:nvSpPr>
          <p:cNvPr id="2" name="Slide Number Placeholder 1"/>
          <p:cNvSpPr>
            <a:spLocks noGrp="1"/>
          </p:cNvSpPr>
          <p:nvPr>
            <p:ph type="sldNum" sz="quarter" idx="12"/>
          </p:nvPr>
        </p:nvSpPr>
        <p:spPr/>
        <p:txBody>
          <a:bodyPr/>
          <a:lstStyle/>
          <a:p>
            <a:fld id="{1BBD5A3D-CB00-4B7C-BC78-5711AC3203AE}" type="slidenum">
              <a:rPr lang="en-US" smtClean="0"/>
              <a:pPr/>
              <a:t>83</a:t>
            </a:fld>
            <a:endParaRPr lang="en-US"/>
          </a:p>
        </p:txBody>
      </p:sp>
      <p:pic>
        <p:nvPicPr>
          <p:cNvPr id="7" name="Picture 4" descr="&#10;Fig1.2.pdf                                                     00ABB570  Mnementh                      BEAE7A2F:"/>
          <p:cNvPicPr>
            <a:picLocks noChangeAspect="1" noChangeArrowheads="1"/>
          </p:cNvPicPr>
          <p:nvPr/>
        </p:nvPicPr>
        <p:blipFill>
          <a:blip r:embed="rId2">
            <a:alphaModFix/>
          </a:blip>
          <a:srcRect l="6949" t="25056" r="6949" b="28636"/>
          <a:stretch>
            <a:fillRect/>
          </a:stretch>
        </p:blipFill>
        <p:spPr bwMode="auto">
          <a:xfrm>
            <a:off x="1403648" y="1484784"/>
            <a:ext cx="6475790" cy="4459225"/>
          </a:xfrm>
          <a:prstGeom prst="rect">
            <a:avLst/>
          </a:prstGeom>
          <a:noFill/>
          <a:ln w="25400">
            <a:solidFill>
              <a:schemeClr val="accent1"/>
            </a:solidFill>
            <a:prstDash val="solid"/>
          </a:ln>
          <a:effectLst>
            <a:glow rad="38100">
              <a:schemeClr val="accent1">
                <a:alpha val="75000"/>
              </a:schemeClr>
            </a:glow>
            <a:outerShdw blurRad="50800" dist="38100" dir="2700000" sx="73000" sy="73000" algn="tl" rotWithShape="0">
              <a:srgbClr val="000000">
                <a:alpha val="43000"/>
              </a:srgbClr>
            </a:outerShdw>
          </a:effectLst>
        </p:spPr>
      </p:pic>
    </p:spTree>
    <p:extLst>
      <p:ext uri="{BB962C8B-B14F-4D97-AF65-F5344CB8AC3E}">
        <p14:creationId xmlns:p14="http://schemas.microsoft.com/office/powerpoint/2010/main" val="1305978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Terminology</a:t>
            </a:r>
            <a:endParaRPr lang="en-US" dirty="0"/>
          </a:p>
        </p:txBody>
      </p:sp>
      <p:sp>
        <p:nvSpPr>
          <p:cNvPr id="2" name="Slide Number Placeholder 1"/>
          <p:cNvSpPr>
            <a:spLocks noGrp="1"/>
          </p:cNvSpPr>
          <p:nvPr>
            <p:ph type="sldNum" sz="quarter" idx="12"/>
          </p:nvPr>
        </p:nvSpPr>
        <p:spPr/>
        <p:txBody>
          <a:bodyPr/>
          <a:lstStyle/>
          <a:p>
            <a:fld id="{1BBD5A3D-CB00-4B7C-BC78-5711AC3203AE}" type="slidenum">
              <a:rPr lang="en-US" smtClean="0"/>
              <a:pPr/>
              <a:t>84</a:t>
            </a:fld>
            <a:endParaRPr lang="en-US"/>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1207865"/>
            <a:ext cx="5760640" cy="5667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190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p:txBody>
          <a:bodyPr/>
          <a:lstStyle/>
          <a:p>
            <a:r>
              <a:rPr lang="en-US" dirty="0" smtClean="0"/>
              <a:t>Security taxonomy</a:t>
            </a:r>
            <a:endParaRPr lang="en-US" dirty="0"/>
          </a:p>
        </p:txBody>
      </p:sp>
      <p:pic>
        <p:nvPicPr>
          <p:cNvPr id="229380" name="Picture 4" descr="&#10;Fig1.4.pdf                                                     00ABB570  Mnementh                      BEAE7A2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560" y="1304790"/>
            <a:ext cx="8136904" cy="5310804"/>
          </a:xfrm>
          <a:prstGeom prst="rect">
            <a:avLst/>
          </a:prstGeom>
          <a:noFill/>
          <a:extLst>
            <a:ext uri="{909E8E84-426E-40DD-AFC4-6F175D3DCCD1}">
              <a14:hiddenFill xmlns:a14="http://schemas.microsoft.com/office/drawing/2010/main">
                <a:solidFill>
                  <a:srgbClr val="FFFFFF">
                    <a:alpha val="70000"/>
                  </a:srgbClr>
                </a:solidFill>
              </a14:hiddenFill>
            </a:ext>
          </a:extLst>
        </p:spPr>
      </p:pic>
      <p:sp>
        <p:nvSpPr>
          <p:cNvPr id="2" name="Slide Number Placeholder 1"/>
          <p:cNvSpPr>
            <a:spLocks noGrp="1"/>
          </p:cNvSpPr>
          <p:nvPr>
            <p:ph type="sldNum" sz="quarter" idx="12"/>
          </p:nvPr>
        </p:nvSpPr>
        <p:spPr/>
        <p:txBody>
          <a:bodyPr/>
          <a:lstStyle/>
          <a:p>
            <a:fld id="{DAF22AC9-109E-4E4D-92F9-530E51D9A3A2}" type="slidenum">
              <a:rPr lang="he-IL" smtClean="0"/>
              <a:t>85</a:t>
            </a:fld>
            <a:endParaRPr lang="he-IL"/>
          </a:p>
        </p:txBody>
      </p:sp>
    </p:spTree>
    <p:extLst>
      <p:ext uri="{BB962C8B-B14F-4D97-AF65-F5344CB8AC3E}">
        <p14:creationId xmlns:p14="http://schemas.microsoft.com/office/powerpoint/2010/main" val="23510969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normAutofit fontScale="90000"/>
          </a:bodyPr>
          <a:lstStyle/>
          <a:p>
            <a:r>
              <a:rPr lang="en-US" dirty="0" smtClean="0"/>
              <a:t>Vulnerabilities, threats and attacks</a:t>
            </a:r>
            <a:endParaRPr lang="en-US" dirty="0"/>
          </a:p>
        </p:txBody>
      </p:sp>
      <p:sp>
        <p:nvSpPr>
          <p:cNvPr id="215043" name="Rectangle 3"/>
          <p:cNvSpPr>
            <a:spLocks noGrp="1" noChangeArrowheads="1"/>
          </p:cNvSpPr>
          <p:nvPr>
            <p:ph idx="1"/>
          </p:nvPr>
        </p:nvSpPr>
        <p:spPr/>
        <p:txBody>
          <a:bodyPr>
            <a:normAutofit fontScale="70000" lnSpcReduction="20000"/>
          </a:bodyPr>
          <a:lstStyle/>
          <a:p>
            <a:r>
              <a:rPr lang="en-US" dirty="0" smtClean="0"/>
              <a:t>categories of vulnerabilities</a:t>
            </a:r>
          </a:p>
          <a:p>
            <a:pPr lvl="1"/>
            <a:r>
              <a:rPr lang="en-US" dirty="0" smtClean="0"/>
              <a:t>corrupted (loss of integrity)</a:t>
            </a:r>
          </a:p>
          <a:p>
            <a:pPr lvl="1"/>
            <a:r>
              <a:rPr lang="en-US" dirty="0" smtClean="0"/>
              <a:t>leaky (loss of confidentiality)</a:t>
            </a:r>
          </a:p>
          <a:p>
            <a:pPr lvl="1"/>
            <a:r>
              <a:rPr lang="en-US" dirty="0" smtClean="0"/>
              <a:t>unavailable or very slow (loss of availability)</a:t>
            </a:r>
          </a:p>
          <a:p>
            <a:r>
              <a:rPr lang="en-US" dirty="0" smtClean="0"/>
              <a:t>threats</a:t>
            </a:r>
          </a:p>
          <a:p>
            <a:pPr lvl="1"/>
            <a:r>
              <a:rPr lang="en-US" dirty="0" smtClean="0"/>
              <a:t>capable of exploiting vulnerabilities</a:t>
            </a:r>
          </a:p>
          <a:p>
            <a:pPr lvl="1"/>
            <a:r>
              <a:rPr lang="en-US" dirty="0" smtClean="0"/>
              <a:t>represent potential security harm to an asset</a:t>
            </a:r>
          </a:p>
          <a:p>
            <a:r>
              <a:rPr lang="en-US" dirty="0" smtClean="0"/>
              <a:t>attacks (threats carried out)</a:t>
            </a:r>
          </a:p>
          <a:p>
            <a:pPr lvl="1"/>
            <a:r>
              <a:rPr lang="en-US" dirty="0" smtClean="0"/>
              <a:t>passive – does not affect system resources</a:t>
            </a:r>
          </a:p>
          <a:p>
            <a:pPr lvl="1"/>
            <a:r>
              <a:rPr lang="en-US" dirty="0" smtClean="0"/>
              <a:t>active – attempt to alter system resources or affect their operation</a:t>
            </a:r>
          </a:p>
          <a:p>
            <a:pPr lvl="1"/>
            <a:r>
              <a:rPr lang="en-US" dirty="0" smtClean="0"/>
              <a:t>insider – initiated by an entity inside the security parameter</a:t>
            </a:r>
          </a:p>
          <a:p>
            <a:pPr lvl="1"/>
            <a:r>
              <a:rPr lang="en-US" dirty="0" smtClean="0"/>
              <a:t>outsider – initiated from outside the perimeter</a:t>
            </a:r>
            <a:endParaRPr lang="en-US" dirty="0"/>
          </a:p>
        </p:txBody>
      </p:sp>
      <p:sp>
        <p:nvSpPr>
          <p:cNvPr id="2" name="Slide Number Placeholder 1"/>
          <p:cNvSpPr>
            <a:spLocks noGrp="1"/>
          </p:cNvSpPr>
          <p:nvPr>
            <p:ph type="sldNum" sz="quarter" idx="12"/>
          </p:nvPr>
        </p:nvSpPr>
        <p:spPr/>
        <p:txBody>
          <a:bodyPr/>
          <a:lstStyle/>
          <a:p>
            <a:fld id="{DAF22AC9-109E-4E4D-92F9-530E51D9A3A2}" type="slidenum">
              <a:rPr lang="he-IL" smtClean="0"/>
              <a:t>86</a:t>
            </a:fld>
            <a:endParaRPr lang="he-IL"/>
          </a:p>
        </p:txBody>
      </p:sp>
    </p:spTree>
    <p:extLst>
      <p:ext uri="{BB962C8B-B14F-4D97-AF65-F5344CB8AC3E}">
        <p14:creationId xmlns:p14="http://schemas.microsoft.com/office/powerpoint/2010/main" val="41953933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Threats and consequences</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Eavesdropping</a:t>
            </a:r>
          </a:p>
          <a:p>
            <a:r>
              <a:rPr lang="en-US" dirty="0" smtClean="0"/>
              <a:t>Traffic analysis</a:t>
            </a:r>
          </a:p>
          <a:p>
            <a:r>
              <a:rPr lang="en-US" dirty="0" smtClean="0"/>
              <a:t>Masquerading / Spoofing / Identity </a:t>
            </a:r>
            <a:r>
              <a:rPr lang="en-US" dirty="0"/>
              <a:t>theft - </a:t>
            </a:r>
            <a:r>
              <a:rPr lang="en-US" dirty="0" smtClean="0"/>
              <a:t>dark </a:t>
            </a:r>
            <a:r>
              <a:rPr lang="en-US" dirty="0"/>
              <a:t>side economy</a:t>
            </a:r>
            <a:endParaRPr lang="en-US" dirty="0" smtClean="0"/>
          </a:p>
          <a:p>
            <a:r>
              <a:rPr lang="en-US" dirty="0" smtClean="0"/>
              <a:t>Man-in-the-Middle (e.g., SSL)</a:t>
            </a:r>
          </a:p>
          <a:p>
            <a:r>
              <a:rPr lang="en-US" dirty="0" smtClean="0"/>
              <a:t>Manipulation of data</a:t>
            </a:r>
          </a:p>
          <a:p>
            <a:r>
              <a:rPr lang="en-US" dirty="0" smtClean="0"/>
              <a:t>Intrusion</a:t>
            </a:r>
          </a:p>
          <a:p>
            <a:r>
              <a:rPr lang="en-US" dirty="0" smtClean="0"/>
              <a:t>Hijacking of </a:t>
            </a:r>
            <a:r>
              <a:rPr lang="en-US" dirty="0"/>
              <a:t>hardware (supply chain attack, stealing computer </a:t>
            </a:r>
            <a:r>
              <a:rPr lang="en-US" dirty="0" smtClean="0"/>
              <a:t>resources)</a:t>
            </a:r>
          </a:p>
          <a:p>
            <a:r>
              <a:rPr lang="en-US" dirty="0"/>
              <a:t>Botnets (spam, </a:t>
            </a:r>
            <a:r>
              <a:rPr lang="en-US" dirty="0" smtClean="0"/>
              <a:t>DDoS, spyware</a:t>
            </a:r>
            <a:r>
              <a:rPr lang="en-US" dirty="0"/>
              <a:t>, </a:t>
            </a:r>
            <a:r>
              <a:rPr lang="en-US" dirty="0" smtClean="0"/>
              <a:t>phishing)</a:t>
            </a:r>
          </a:p>
          <a:p>
            <a:r>
              <a:rPr lang="en-US" dirty="0" smtClean="0"/>
              <a:t>Social engineering (phishing, Trojan horse…)</a:t>
            </a:r>
          </a:p>
          <a:p>
            <a:r>
              <a:rPr lang="en-US" dirty="0" smtClean="0"/>
              <a:t>Denial-of-Service</a:t>
            </a:r>
          </a:p>
          <a:p>
            <a:r>
              <a:rPr lang="en-US" dirty="0"/>
              <a:t>Redirecting traffic destined for one website to another bogus website (browser of victim or DNS server manipulation)</a:t>
            </a:r>
          </a:p>
          <a:p>
            <a:r>
              <a:rPr lang="en-US" dirty="0" smtClean="0"/>
              <a:t>Passive (hard to detect) vs. active attacks</a:t>
            </a:r>
          </a:p>
          <a:p>
            <a:r>
              <a:rPr lang="en-US" altLang="en-US" dirty="0" smtClean="0"/>
              <a:t>Unauthorized disclosure</a:t>
            </a:r>
          </a:p>
          <a:p>
            <a:r>
              <a:rPr lang="en-US" dirty="0"/>
              <a:t>Telephony </a:t>
            </a:r>
            <a:r>
              <a:rPr lang="en-US" dirty="0" smtClean="0"/>
              <a:t>attacks “</a:t>
            </a:r>
            <a:r>
              <a:rPr lang="en-US" dirty="0"/>
              <a:t>blue boxing” (or phreaking</a:t>
            </a:r>
            <a:r>
              <a:rPr lang="en-US" dirty="0" smtClean="0"/>
              <a:t>)</a:t>
            </a:r>
          </a:p>
          <a:p>
            <a:r>
              <a:rPr lang="en-US" dirty="0"/>
              <a:t>Near‐field, </a:t>
            </a:r>
            <a:r>
              <a:rPr lang="en-US" dirty="0" err="1"/>
              <a:t>Zigbee</a:t>
            </a:r>
            <a:r>
              <a:rPr lang="en-US" dirty="0"/>
              <a:t> etc.</a:t>
            </a:r>
          </a:p>
          <a:p>
            <a:r>
              <a:rPr lang="en-US" dirty="0" err="1"/>
              <a:t>Scada</a:t>
            </a:r>
            <a:r>
              <a:rPr lang="en-US" dirty="0"/>
              <a:t> </a:t>
            </a:r>
            <a:r>
              <a:rPr lang="en-US" dirty="0" smtClean="0"/>
              <a:t>attacks</a:t>
            </a:r>
            <a:endParaRPr lang="en-US" dirty="0"/>
          </a:p>
          <a:p>
            <a:r>
              <a:rPr lang="en-US" dirty="0" err="1"/>
              <a:t>etc</a:t>
            </a:r>
            <a:r>
              <a:rPr lang="en-US" dirty="0"/>
              <a:t> … (will not end and always will come up something new </a:t>
            </a:r>
            <a:r>
              <a:rPr lang="en-US" dirty="0" smtClean="0"/>
              <a:t>…)</a:t>
            </a:r>
            <a:endParaRPr lang="en-US" dirty="0"/>
          </a:p>
          <a:p>
            <a:endParaRPr lang="en-US" dirty="0" smtClean="0"/>
          </a:p>
          <a:p>
            <a:endParaRPr lang="en-US" dirty="0"/>
          </a:p>
        </p:txBody>
      </p:sp>
      <p:sp>
        <p:nvSpPr>
          <p:cNvPr id="5" name="Slide Number Placeholder 4"/>
          <p:cNvSpPr>
            <a:spLocks noGrp="1"/>
          </p:cNvSpPr>
          <p:nvPr>
            <p:ph type="sldNum" sz="quarter" idx="12"/>
          </p:nvPr>
        </p:nvSpPr>
        <p:spPr/>
        <p:txBody>
          <a:bodyPr/>
          <a:lstStyle/>
          <a:p>
            <a:fld id="{1BBD5A3D-CB00-4B7C-BC78-5711AC3203AE}" type="slidenum">
              <a:rPr lang="en-US" smtClean="0"/>
              <a:pPr/>
              <a:t>87</a:t>
            </a:fld>
            <a:endParaRPr lang="en-US"/>
          </a:p>
        </p:txBody>
      </p:sp>
    </p:spTree>
    <p:extLst>
      <p:ext uri="{BB962C8B-B14F-4D97-AF65-F5344CB8AC3E}">
        <p14:creationId xmlns:p14="http://schemas.microsoft.com/office/powerpoint/2010/main" val="4756870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Threats and consequences</a:t>
            </a:r>
            <a:endParaRPr lang="en-US" dirty="0"/>
          </a:p>
        </p:txBody>
      </p:sp>
      <p:sp>
        <p:nvSpPr>
          <p:cNvPr id="5" name="Slide Number Placeholder 4"/>
          <p:cNvSpPr>
            <a:spLocks noGrp="1"/>
          </p:cNvSpPr>
          <p:nvPr>
            <p:ph type="sldNum" sz="quarter" idx="12"/>
          </p:nvPr>
        </p:nvSpPr>
        <p:spPr/>
        <p:txBody>
          <a:bodyPr/>
          <a:lstStyle/>
          <a:p>
            <a:fld id="{1BBD5A3D-CB00-4B7C-BC78-5711AC3203AE}" type="slidenum">
              <a:rPr lang="en-US" smtClean="0"/>
              <a:pPr/>
              <a:t>88</a:t>
            </a:fld>
            <a:endParaRPr lang="en-US"/>
          </a:p>
        </p:txBody>
      </p:sp>
      <p:pic>
        <p:nvPicPr>
          <p:cNvPr id="2051"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979712" y="1337677"/>
            <a:ext cx="5616624" cy="544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84841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1026"/>
          <p:cNvSpPr>
            <a:spLocks noGrp="1" noChangeArrowheads="1"/>
          </p:cNvSpPr>
          <p:nvPr>
            <p:ph type="title"/>
          </p:nvPr>
        </p:nvSpPr>
        <p:spPr/>
        <p:txBody>
          <a:bodyPr/>
          <a:lstStyle/>
          <a:p>
            <a:r>
              <a:rPr lang="en-US" dirty="0" smtClean="0"/>
              <a:t>Scope of Computer Security</a:t>
            </a:r>
            <a:endParaRPr lang="en-US" dirty="0"/>
          </a:p>
        </p:txBody>
      </p:sp>
      <p:pic>
        <p:nvPicPr>
          <p:cNvPr id="221189" name="Picture 1029" descr="&#10;Fig1.3.pdf                                                     00ABB570  Mnementh                      BEAE7A2F:"/>
          <p:cNvPicPr>
            <a:picLocks noChangeAspect="1" noChangeArrowheads="1"/>
          </p:cNvPicPr>
          <p:nvPr/>
        </p:nvPicPr>
        <p:blipFill>
          <a:blip r:embed="rId3">
            <a:lum bright="-14000" contrast="35000"/>
            <a:alphaModFix amt="83000"/>
          </a:blip>
          <a:srcRect l="3580" t="4625" r="10739" b="30061"/>
          <a:stretch>
            <a:fillRect/>
          </a:stretch>
        </p:blipFill>
        <p:spPr bwMode="auto">
          <a:xfrm>
            <a:off x="672529" y="1700808"/>
            <a:ext cx="8161982" cy="4523890"/>
          </a:xfrm>
          <a:prstGeom prst="rect">
            <a:avLst/>
          </a:prstGeom>
          <a:noFill/>
          <a:ln w="63500" cap="rnd" cmpd="sng">
            <a:solidFill>
              <a:schemeClr val="accent1"/>
            </a:solidFill>
          </a:ln>
        </p:spPr>
      </p:pic>
      <p:sp>
        <p:nvSpPr>
          <p:cNvPr id="2" name="Slide Number Placeholder 1"/>
          <p:cNvSpPr>
            <a:spLocks noGrp="1"/>
          </p:cNvSpPr>
          <p:nvPr>
            <p:ph type="sldNum" sz="quarter" idx="12"/>
          </p:nvPr>
        </p:nvSpPr>
        <p:spPr/>
        <p:txBody>
          <a:bodyPr/>
          <a:lstStyle/>
          <a:p>
            <a:fld id="{DAF22AC9-109E-4E4D-92F9-530E51D9A3A2}" type="slidenum">
              <a:rPr lang="he-IL" smtClean="0"/>
              <a:t>89</a:t>
            </a:fld>
            <a:endParaRPr lang="he-IL"/>
          </a:p>
        </p:txBody>
      </p:sp>
    </p:spTree>
    <p:extLst>
      <p:ext uri="{BB962C8B-B14F-4D97-AF65-F5344CB8AC3E}">
        <p14:creationId xmlns:p14="http://schemas.microsoft.com/office/powerpoint/2010/main" val="4250562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3"/>
          <p:cNvSpPr>
            <a:spLocks noGrp="1"/>
          </p:cNvSpPr>
          <p:nvPr>
            <p:ph type="title"/>
          </p:nvPr>
        </p:nvSpPr>
        <p:spPr/>
        <p:txBody>
          <a:bodyPr>
            <a:normAutofit/>
          </a:bodyPr>
          <a:lstStyle/>
          <a:p>
            <a:r>
              <a:rPr lang="en-US" dirty="0" smtClean="0"/>
              <a:t>Cyber security</a:t>
            </a:r>
          </a:p>
        </p:txBody>
      </p:sp>
      <p:sp>
        <p:nvSpPr>
          <p:cNvPr id="21" name="Content Placeholder 20"/>
          <p:cNvSpPr>
            <a:spLocks noGrp="1"/>
          </p:cNvSpPr>
          <p:nvPr>
            <p:ph idx="1"/>
          </p:nvPr>
        </p:nvSpPr>
        <p:spPr/>
        <p:txBody>
          <a:bodyPr/>
          <a:lstStyle/>
          <a:p>
            <a:r>
              <a:rPr lang="en-US" dirty="0" smtClean="0"/>
              <a:t>Cyber security is defined as the intersection of</a:t>
            </a:r>
          </a:p>
          <a:p>
            <a:pPr lvl="1"/>
            <a:r>
              <a:rPr lang="en-US" dirty="0" smtClean="0"/>
              <a:t>computer security</a:t>
            </a:r>
          </a:p>
          <a:p>
            <a:pPr lvl="1"/>
            <a:r>
              <a:rPr lang="en-US" dirty="0" smtClean="0"/>
              <a:t>network security</a:t>
            </a:r>
          </a:p>
          <a:p>
            <a:pPr lvl="1"/>
            <a:r>
              <a:rPr lang="en-US" dirty="0" smtClean="0"/>
              <a:t>information security</a:t>
            </a:r>
          </a:p>
          <a:p>
            <a:pPr lvl="1"/>
            <a:r>
              <a:rPr lang="en-US" dirty="0" smtClean="0"/>
              <a:t>and…</a:t>
            </a:r>
          </a:p>
          <a:p>
            <a:pPr marL="457200" lvl="1" indent="0">
              <a:buNone/>
            </a:pPr>
            <a:r>
              <a:rPr lang="en-US" dirty="0"/>
              <a:t>	</a:t>
            </a:r>
            <a:r>
              <a:rPr lang="en-US" dirty="0" smtClean="0"/>
              <a:t>physical space</a:t>
            </a:r>
            <a:endParaRPr lang="en-US" dirty="0"/>
          </a:p>
        </p:txBody>
      </p:sp>
      <p:sp>
        <p:nvSpPr>
          <p:cNvPr id="2" name="Slide Number Placeholder 1"/>
          <p:cNvSpPr>
            <a:spLocks noGrp="1"/>
          </p:cNvSpPr>
          <p:nvPr>
            <p:ph type="sldNum" sz="quarter" idx="12"/>
          </p:nvPr>
        </p:nvSpPr>
        <p:spPr/>
        <p:txBody>
          <a:bodyPr/>
          <a:lstStyle/>
          <a:p>
            <a:fld id="{1BBD5A3D-CB00-4B7C-BC78-5711AC3203AE}" type="slidenum">
              <a:rPr lang="en-US" smtClean="0"/>
              <a:pPr/>
              <a:t>9</a:t>
            </a:fld>
            <a:endParaRPr lang="en-US"/>
          </a:p>
        </p:txBody>
      </p:sp>
    </p:spTree>
    <p:extLst>
      <p:ext uri="{BB962C8B-B14F-4D97-AF65-F5344CB8AC3E}">
        <p14:creationId xmlns:p14="http://schemas.microsoft.com/office/powerpoint/2010/main" val="4242725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normAutofit/>
          </a:bodyPr>
          <a:lstStyle/>
          <a:p>
            <a:r>
              <a:rPr lang="en-US" dirty="0" smtClean="0"/>
              <a:t>Countermeasures</a:t>
            </a:r>
            <a:endParaRPr lang="en-US" dirty="0"/>
          </a:p>
        </p:txBody>
      </p:sp>
      <p:sp>
        <p:nvSpPr>
          <p:cNvPr id="215043" name="Rectangle 3"/>
          <p:cNvSpPr>
            <a:spLocks noGrp="1" noChangeArrowheads="1"/>
          </p:cNvSpPr>
          <p:nvPr>
            <p:ph idx="1"/>
          </p:nvPr>
        </p:nvSpPr>
        <p:spPr/>
        <p:txBody>
          <a:bodyPr>
            <a:normAutofit/>
          </a:bodyPr>
          <a:lstStyle/>
          <a:p>
            <a:r>
              <a:rPr lang="en-US" dirty="0" smtClean="0"/>
              <a:t>Means used to deals with security attacks</a:t>
            </a:r>
          </a:p>
          <a:p>
            <a:pPr lvl="1"/>
            <a:r>
              <a:rPr lang="en-US" dirty="0" smtClean="0"/>
              <a:t>prevent</a:t>
            </a:r>
          </a:p>
          <a:p>
            <a:pPr lvl="1"/>
            <a:r>
              <a:rPr lang="en-US" dirty="0" smtClean="0"/>
              <a:t>detect</a:t>
            </a:r>
          </a:p>
          <a:p>
            <a:pPr lvl="1"/>
            <a:r>
              <a:rPr lang="en-US" dirty="0" smtClean="0"/>
              <a:t>recover</a:t>
            </a:r>
          </a:p>
          <a:p>
            <a:r>
              <a:rPr lang="en-US" dirty="0" smtClean="0"/>
              <a:t>Goal: minimize risk to an asset</a:t>
            </a:r>
          </a:p>
          <a:p>
            <a:r>
              <a:rPr lang="en-US" dirty="0" smtClean="0"/>
              <a:t>May introduce new vulnerabilities</a:t>
            </a:r>
          </a:p>
          <a:p>
            <a:r>
              <a:rPr lang="en-US" dirty="0" smtClean="0"/>
              <a:t>Residual vulnerability</a:t>
            </a:r>
          </a:p>
          <a:p>
            <a:pPr marL="0" indent="0">
              <a:buNone/>
            </a:pPr>
            <a:endParaRPr lang="en-US" dirty="0"/>
          </a:p>
        </p:txBody>
      </p:sp>
      <p:sp>
        <p:nvSpPr>
          <p:cNvPr id="2" name="Slide Number Placeholder 1"/>
          <p:cNvSpPr>
            <a:spLocks noGrp="1"/>
          </p:cNvSpPr>
          <p:nvPr>
            <p:ph type="sldNum" sz="quarter" idx="12"/>
          </p:nvPr>
        </p:nvSpPr>
        <p:spPr/>
        <p:txBody>
          <a:bodyPr/>
          <a:lstStyle/>
          <a:p>
            <a:fld id="{DAF22AC9-109E-4E4D-92F9-530E51D9A3A2}" type="slidenum">
              <a:rPr lang="he-IL" smtClean="0"/>
              <a:t>90</a:t>
            </a:fld>
            <a:endParaRPr lang="he-IL"/>
          </a:p>
        </p:txBody>
      </p:sp>
    </p:spTree>
    <p:extLst>
      <p:ext uri="{BB962C8B-B14F-4D97-AF65-F5344CB8AC3E}">
        <p14:creationId xmlns:p14="http://schemas.microsoft.com/office/powerpoint/2010/main" val="2896285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Examples of threats</a:t>
            </a:r>
            <a:endParaRPr lang="en-US" dirty="0"/>
          </a:p>
        </p:txBody>
      </p:sp>
      <p:pic>
        <p:nvPicPr>
          <p:cNvPr id="5" name="Picture 4"/>
          <p:cNvPicPr>
            <a:picLocks noChangeAspect="1" noChangeArrowheads="1"/>
          </p:cNvPicPr>
          <p:nvPr>
            <p:extLst>
              <p:ext uri="{D42A27DB-BD31-4B8C-83A1-F6EECF244321}">
                <p14:modId xmlns:p14="http://schemas.microsoft.com/office/powerpoint/2010/main" val="2956545614"/>
              </p:ext>
            </p:extLst>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1497012"/>
            <a:ext cx="7620000" cy="4903788"/>
          </a:xfrm>
          <a:prstGeom prst="rect">
            <a:avLst/>
          </a:prstGeom>
          <a:noFill/>
          <a:ln w="28575">
            <a:noFill/>
            <a:miter lim="800000"/>
            <a:headEnd/>
            <a:tailEnd/>
          </a:ln>
          <a:extLst/>
        </p:spPr>
      </p:pic>
      <p:sp>
        <p:nvSpPr>
          <p:cNvPr id="4" name="Rectangle 3"/>
          <p:cNvSpPr/>
          <p:nvPr/>
        </p:nvSpPr>
        <p:spPr>
          <a:xfrm>
            <a:off x="762000" y="6400800"/>
            <a:ext cx="7620000" cy="292388"/>
          </a:xfrm>
          <a:prstGeom prst="rect">
            <a:avLst/>
          </a:prstGeom>
        </p:spPr>
        <p:txBody>
          <a:bodyPr wrap="square">
            <a:spAutoFit/>
          </a:bodyPr>
          <a:lstStyle/>
          <a:p>
            <a:pPr algn="ctr"/>
            <a:r>
              <a:rPr lang="en-US" sz="1300" b="1" dirty="0" smtClean="0">
                <a:solidFill>
                  <a:schemeClr val="bg1">
                    <a:lumMod val="50000"/>
                    <a:lumOff val="50000"/>
                  </a:schemeClr>
                </a:solidFill>
                <a:latin typeface="+mn-lt"/>
              </a:rPr>
              <a:t>Table 1.3    Computer and Network Assets, with Examples of Threats. </a:t>
            </a:r>
            <a:endParaRPr lang="en-US" sz="1300" b="1" dirty="0">
              <a:solidFill>
                <a:schemeClr val="bg1">
                  <a:lumMod val="50000"/>
                  <a:lumOff val="50000"/>
                </a:schemeClr>
              </a:solidFill>
              <a:latin typeface="+mn-lt"/>
            </a:endParaRPr>
          </a:p>
        </p:txBody>
      </p:sp>
      <p:sp>
        <p:nvSpPr>
          <p:cNvPr id="3" name="Slide Number Placeholder 2"/>
          <p:cNvSpPr>
            <a:spLocks noGrp="1"/>
          </p:cNvSpPr>
          <p:nvPr>
            <p:ph type="sldNum" sz="quarter" idx="12"/>
          </p:nvPr>
        </p:nvSpPr>
        <p:spPr/>
        <p:txBody>
          <a:bodyPr/>
          <a:lstStyle/>
          <a:p>
            <a:fld id="{DAF22AC9-109E-4E4D-92F9-530E51D9A3A2}" type="slidenum">
              <a:rPr lang="he-IL" smtClean="0"/>
              <a:t>91</a:t>
            </a:fld>
            <a:endParaRPr lang="he-IL"/>
          </a:p>
        </p:txBody>
      </p:sp>
    </p:spTree>
    <p:extLst>
      <p:ext uri="{BB962C8B-B14F-4D97-AF65-F5344CB8AC3E}">
        <p14:creationId xmlns:p14="http://schemas.microsoft.com/office/powerpoint/2010/main" val="2643525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ChangeArrowheads="1"/>
          </p:cNvSpPr>
          <p:nvPr>
            <p:ph type="title"/>
          </p:nvPr>
        </p:nvSpPr>
        <p:spPr/>
        <p:txBody>
          <a:bodyPr/>
          <a:lstStyle/>
          <a:p>
            <a:r>
              <a:rPr lang="en-US" smtClean="0"/>
              <a:t>Passive and Active Attacks</a:t>
            </a:r>
            <a:endParaRPr lang="en-US" dirty="0"/>
          </a:p>
        </p:txBody>
      </p:sp>
      <p:sp>
        <p:nvSpPr>
          <p:cNvPr id="223235" name="Rectangle 3"/>
          <p:cNvSpPr>
            <a:spLocks noGrp="1" noChangeArrowheads="1"/>
          </p:cNvSpPr>
          <p:nvPr>
            <p:ph idx="1"/>
          </p:nvPr>
        </p:nvSpPr>
        <p:spPr/>
        <p:txBody>
          <a:bodyPr>
            <a:normAutofit fontScale="62500" lnSpcReduction="20000"/>
          </a:bodyPr>
          <a:lstStyle/>
          <a:p>
            <a:endParaRPr lang="en-US" dirty="0" smtClean="0"/>
          </a:p>
          <a:p>
            <a:r>
              <a:rPr lang="en-US" dirty="0" smtClean="0"/>
              <a:t>Passive attacks attempt to learn or make use of information from the system but does not affect system resources</a:t>
            </a:r>
          </a:p>
          <a:p>
            <a:pPr lvl="1"/>
            <a:r>
              <a:rPr lang="en-US" dirty="0" smtClean="0"/>
              <a:t>eavesdropping/monitoring transmissions</a:t>
            </a:r>
          </a:p>
          <a:p>
            <a:pPr lvl="1"/>
            <a:r>
              <a:rPr lang="en-US" dirty="0" smtClean="0"/>
              <a:t>difficult to detect</a:t>
            </a:r>
          </a:p>
          <a:p>
            <a:pPr lvl="1"/>
            <a:r>
              <a:rPr lang="en-US" dirty="0" smtClean="0"/>
              <a:t>emphasis is on prevention rather than detection</a:t>
            </a:r>
          </a:p>
          <a:p>
            <a:pPr lvl="1"/>
            <a:r>
              <a:rPr lang="en-US" dirty="0" smtClean="0"/>
              <a:t>two types:</a:t>
            </a:r>
          </a:p>
          <a:p>
            <a:pPr lvl="2"/>
            <a:r>
              <a:rPr lang="en-US" dirty="0" smtClean="0"/>
              <a:t>release of message contents</a:t>
            </a:r>
          </a:p>
          <a:p>
            <a:pPr lvl="2"/>
            <a:r>
              <a:rPr lang="en-US" dirty="0" smtClean="0"/>
              <a:t>traffic analysis</a:t>
            </a:r>
          </a:p>
          <a:p>
            <a:r>
              <a:rPr lang="en-US" dirty="0" smtClean="0"/>
              <a:t>Active attacks involve modification of the data stream</a:t>
            </a:r>
          </a:p>
          <a:p>
            <a:pPr lvl="1"/>
            <a:r>
              <a:rPr lang="en-US" dirty="0" smtClean="0"/>
              <a:t>goal is to detect them and then recover</a:t>
            </a:r>
          </a:p>
          <a:p>
            <a:pPr lvl="1"/>
            <a:r>
              <a:rPr lang="en-US" dirty="0" smtClean="0"/>
              <a:t>four categories:</a:t>
            </a:r>
          </a:p>
          <a:p>
            <a:pPr lvl="2"/>
            <a:r>
              <a:rPr lang="en-US" dirty="0" smtClean="0"/>
              <a:t>masquerade</a:t>
            </a:r>
          </a:p>
          <a:p>
            <a:pPr lvl="2"/>
            <a:r>
              <a:rPr lang="en-US" dirty="0" smtClean="0"/>
              <a:t>replay</a:t>
            </a:r>
          </a:p>
          <a:p>
            <a:pPr lvl="2"/>
            <a:r>
              <a:rPr lang="en-US" dirty="0" smtClean="0"/>
              <a:t>modification of messages</a:t>
            </a:r>
          </a:p>
          <a:p>
            <a:pPr lvl="2"/>
            <a:r>
              <a:rPr lang="en-US" dirty="0" smtClean="0"/>
              <a:t>denial of service</a:t>
            </a:r>
            <a:endParaRPr lang="en-US" dirty="0"/>
          </a:p>
        </p:txBody>
      </p:sp>
      <p:sp>
        <p:nvSpPr>
          <p:cNvPr id="2" name="Slide Number Placeholder 1"/>
          <p:cNvSpPr>
            <a:spLocks noGrp="1"/>
          </p:cNvSpPr>
          <p:nvPr>
            <p:ph type="sldNum" sz="quarter" idx="12"/>
          </p:nvPr>
        </p:nvSpPr>
        <p:spPr/>
        <p:txBody>
          <a:bodyPr/>
          <a:lstStyle/>
          <a:p>
            <a:fld id="{DAF22AC9-109E-4E4D-92F9-530E51D9A3A2}" type="slidenum">
              <a:rPr lang="he-IL" smtClean="0"/>
              <a:t>92</a:t>
            </a:fld>
            <a:endParaRPr lang="he-IL"/>
          </a:p>
        </p:txBody>
      </p:sp>
    </p:spTree>
    <p:extLst>
      <p:ext uri="{BB962C8B-B14F-4D97-AF65-F5344CB8AC3E}">
        <p14:creationId xmlns:p14="http://schemas.microsoft.com/office/powerpoint/2010/main" val="3783755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altLang="en-US" dirty="0" smtClean="0"/>
              <a:t>Who are the bad guys?</a:t>
            </a:r>
          </a:p>
        </p:txBody>
      </p:sp>
      <p:sp>
        <p:nvSpPr>
          <p:cNvPr id="79875" name="Rectangle 3"/>
          <p:cNvSpPr>
            <a:spLocks noGrp="1" noChangeArrowheads="1"/>
          </p:cNvSpPr>
          <p:nvPr>
            <p:ph type="body" idx="1"/>
          </p:nvPr>
        </p:nvSpPr>
        <p:spPr/>
        <p:txBody>
          <a:bodyPr>
            <a:normAutofit fontScale="70000" lnSpcReduction="20000"/>
          </a:bodyPr>
          <a:lstStyle/>
          <a:p>
            <a:r>
              <a:rPr lang="en-US" altLang="en-US" dirty="0" smtClean="0"/>
              <a:t>Elite hackers</a:t>
            </a:r>
          </a:p>
          <a:p>
            <a:r>
              <a:rPr lang="en-US" altLang="en-US" dirty="0" smtClean="0"/>
              <a:t>Virus writers and releasers</a:t>
            </a:r>
          </a:p>
          <a:p>
            <a:r>
              <a:rPr lang="en-US" altLang="en-US" dirty="0" smtClean="0"/>
              <a:t>Script kiddies: limited but numerous</a:t>
            </a:r>
          </a:p>
          <a:p>
            <a:r>
              <a:rPr lang="en-US" altLang="en-US" dirty="0" smtClean="0"/>
              <a:t>Criminals - growing rapidly</a:t>
            </a:r>
          </a:p>
          <a:p>
            <a:r>
              <a:rPr lang="en-US" altLang="en-US" dirty="0" smtClean="0"/>
              <a:t>Employees, Consultants, and Contractors</a:t>
            </a:r>
          </a:p>
          <a:p>
            <a:pPr lvl="1"/>
            <a:r>
              <a:rPr lang="en-US" altLang="en-US" dirty="0" smtClean="0"/>
              <a:t>White hats: use their hacking ability for defensive purpose</a:t>
            </a:r>
          </a:p>
          <a:p>
            <a:pPr lvl="1"/>
            <a:r>
              <a:rPr lang="en-US" altLang="en-US" dirty="0" smtClean="0"/>
              <a:t>Ethical hacker: former black hat, white hat, consulting company; using his skills for defensive purposes</a:t>
            </a:r>
          </a:p>
          <a:p>
            <a:r>
              <a:rPr lang="en-US" altLang="en-US" dirty="0" err="1" smtClean="0"/>
              <a:t>Cyberterrorism</a:t>
            </a:r>
            <a:r>
              <a:rPr lang="en-US" altLang="en-US" dirty="0" smtClean="0"/>
              <a:t> and Cyberwar</a:t>
            </a:r>
          </a:p>
          <a:p>
            <a:r>
              <a:rPr lang="en-US" altLang="en-US" dirty="0" err="1" smtClean="0"/>
              <a:t>Hacktivism</a:t>
            </a:r>
            <a:r>
              <a:rPr lang="en-US" altLang="en-US" dirty="0" smtClean="0"/>
              <a:t>: hacking for a cause (e.g., social or political agenda)</a:t>
            </a:r>
          </a:p>
          <a:p>
            <a:r>
              <a:rPr lang="en-US" altLang="en-US" dirty="0" smtClean="0"/>
              <a:t>Virtual gangs: a group of hackers that each one of them specializes in different platform</a:t>
            </a:r>
          </a:p>
        </p:txBody>
      </p:sp>
      <p:sp>
        <p:nvSpPr>
          <p:cNvPr id="4" name="Slide Number Placeholder 3"/>
          <p:cNvSpPr>
            <a:spLocks noGrp="1"/>
          </p:cNvSpPr>
          <p:nvPr>
            <p:ph type="sldNum" sz="quarter" idx="12"/>
          </p:nvPr>
        </p:nvSpPr>
        <p:spPr/>
        <p:txBody>
          <a:bodyPr/>
          <a:lstStyle/>
          <a:p>
            <a:fld id="{1BBD5A3D-CB00-4B7C-BC78-5711AC3203AE}" type="slidenum">
              <a:rPr lang="en-US" smtClean="0"/>
              <a:pPr/>
              <a:t>93</a:t>
            </a:fld>
            <a:endParaRPr lang="en-US"/>
          </a:p>
        </p:txBody>
      </p:sp>
    </p:spTree>
    <p:extLst>
      <p:ext uri="{BB962C8B-B14F-4D97-AF65-F5344CB8AC3E}">
        <p14:creationId xmlns:p14="http://schemas.microsoft.com/office/powerpoint/2010/main" val="668217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Goals of information security</a:t>
            </a:r>
            <a:endParaRPr lang="en-US" dirty="0"/>
          </a:p>
        </p:txBody>
      </p:sp>
      <p:sp>
        <p:nvSpPr>
          <p:cNvPr id="5" name="Content Placeholder 4"/>
          <p:cNvSpPr>
            <a:spLocks noGrp="1"/>
          </p:cNvSpPr>
          <p:nvPr>
            <p:ph idx="1"/>
          </p:nvPr>
        </p:nvSpPr>
        <p:spPr/>
        <p:txBody>
          <a:bodyPr>
            <a:normAutofit fontScale="85000" lnSpcReduction="10000"/>
          </a:bodyPr>
          <a:lstStyle/>
          <a:p>
            <a:r>
              <a:rPr lang="en-US" dirty="0" smtClean="0"/>
              <a:t>Identification of the organization’s assets</a:t>
            </a:r>
          </a:p>
          <a:p>
            <a:r>
              <a:rPr lang="en-US" dirty="0" smtClean="0"/>
              <a:t>Making sure that important assets (data\information, hardware, software, network) of the organization are protected</a:t>
            </a:r>
          </a:p>
          <a:p>
            <a:r>
              <a:rPr lang="en-US" dirty="0" smtClean="0"/>
              <a:t>Allowing the organization to run its business with as less disruptions as possible</a:t>
            </a:r>
          </a:p>
          <a:p>
            <a:r>
              <a:rPr lang="en-US" dirty="0" smtClean="0"/>
              <a:t>Continuous and iterative activity of integrating, implementing, improving and validating security mechanisms to allow running business process</a:t>
            </a:r>
          </a:p>
          <a:p>
            <a:r>
              <a:rPr lang="en-US" dirty="0" smtClean="0"/>
              <a:t>Complying with information security policies, rules, regulations</a:t>
            </a:r>
          </a:p>
        </p:txBody>
      </p:sp>
      <p:sp>
        <p:nvSpPr>
          <p:cNvPr id="2" name="Slide Number Placeholder 1"/>
          <p:cNvSpPr>
            <a:spLocks noGrp="1"/>
          </p:cNvSpPr>
          <p:nvPr>
            <p:ph type="sldNum" sz="quarter" idx="12"/>
          </p:nvPr>
        </p:nvSpPr>
        <p:spPr/>
        <p:txBody>
          <a:bodyPr/>
          <a:lstStyle/>
          <a:p>
            <a:fld id="{1BBD5A3D-CB00-4B7C-BC78-5711AC3203AE}" type="slidenum">
              <a:rPr lang="en-US" smtClean="0"/>
              <a:pPr/>
              <a:t>94</a:t>
            </a:fld>
            <a:endParaRPr lang="en-US"/>
          </a:p>
        </p:txBody>
      </p:sp>
    </p:spTree>
    <p:extLst>
      <p:ext uri="{BB962C8B-B14F-4D97-AF65-F5344CB8AC3E}">
        <p14:creationId xmlns:p14="http://schemas.microsoft.com/office/powerpoint/2010/main" val="23561831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fontScale="90000"/>
          </a:bodyPr>
          <a:lstStyle/>
          <a:p>
            <a:r>
              <a:rPr lang="en-US" altLang="en-US" smtClean="0"/>
              <a:t>Computer security strategy – how do we get it done?</a:t>
            </a:r>
            <a:endParaRPr lang="en-US" altLang="en-US" dirty="0" smtClean="0"/>
          </a:p>
        </p:txBody>
      </p:sp>
      <p:sp>
        <p:nvSpPr>
          <p:cNvPr id="16387" name="Rectangle 3"/>
          <p:cNvSpPr>
            <a:spLocks noGrp="1" noChangeArrowheads="1"/>
          </p:cNvSpPr>
          <p:nvPr>
            <p:ph type="body" idx="1"/>
          </p:nvPr>
        </p:nvSpPr>
        <p:spPr/>
        <p:txBody>
          <a:bodyPr>
            <a:normAutofit fontScale="77500" lnSpcReduction="20000"/>
          </a:bodyPr>
          <a:lstStyle/>
          <a:p>
            <a:r>
              <a:rPr lang="en-US" altLang="en-US" dirty="0" smtClean="0"/>
              <a:t>Specification/policy</a:t>
            </a:r>
          </a:p>
          <a:p>
            <a:pPr lvl="1"/>
            <a:r>
              <a:rPr lang="en-US" altLang="en-US" dirty="0" smtClean="0"/>
              <a:t>what is the security scheme supposed to do?</a:t>
            </a:r>
          </a:p>
          <a:p>
            <a:pPr lvl="1"/>
            <a:r>
              <a:rPr lang="en-US" altLang="en-US" dirty="0" smtClean="0"/>
              <a:t>consider the value of the assets; vulnerabilities; potential threats and the likelihood of attacks</a:t>
            </a:r>
          </a:p>
          <a:p>
            <a:pPr lvl="1"/>
            <a:r>
              <a:rPr lang="en-US" altLang="en-US" dirty="0" smtClean="0"/>
              <a:t>“Ease of use versus security”</a:t>
            </a:r>
          </a:p>
          <a:p>
            <a:pPr lvl="1"/>
            <a:r>
              <a:rPr lang="en-US" altLang="en-US" dirty="0" smtClean="0"/>
              <a:t>“Cost of security versus cost of failure and recovery”</a:t>
            </a:r>
          </a:p>
          <a:p>
            <a:r>
              <a:rPr lang="en-US" altLang="en-US" dirty="0" smtClean="0"/>
              <a:t>Risk management</a:t>
            </a:r>
          </a:p>
          <a:p>
            <a:r>
              <a:rPr lang="en-US" altLang="en-US" dirty="0" smtClean="0"/>
              <a:t>Implementation/mechanisms</a:t>
            </a:r>
          </a:p>
          <a:p>
            <a:pPr lvl="1"/>
            <a:r>
              <a:rPr lang="en-US" altLang="en-US" dirty="0" smtClean="0"/>
              <a:t>how does it do it?</a:t>
            </a:r>
          </a:p>
          <a:p>
            <a:pPr lvl="1"/>
            <a:r>
              <a:rPr lang="en-US" altLang="en-US" dirty="0" smtClean="0"/>
              <a:t>prevention, detection, response, recovery</a:t>
            </a:r>
          </a:p>
          <a:p>
            <a:r>
              <a:rPr lang="en-US" altLang="en-US" dirty="0" smtClean="0"/>
              <a:t>Correctness/assurance</a:t>
            </a:r>
          </a:p>
          <a:p>
            <a:pPr lvl="1"/>
            <a:r>
              <a:rPr lang="en-US" altLang="en-US" dirty="0" smtClean="0"/>
              <a:t>does it really work?</a:t>
            </a:r>
          </a:p>
          <a:p>
            <a:pPr lvl="1"/>
            <a:r>
              <a:rPr lang="en-US" altLang="en-US" dirty="0" smtClean="0"/>
              <a:t>assurance, evaluation</a:t>
            </a:r>
          </a:p>
        </p:txBody>
      </p:sp>
      <p:sp>
        <p:nvSpPr>
          <p:cNvPr id="6" name="Slide Number Placeholder 5"/>
          <p:cNvSpPr>
            <a:spLocks noGrp="1"/>
          </p:cNvSpPr>
          <p:nvPr>
            <p:ph type="sldNum" sz="quarter" idx="12"/>
          </p:nvPr>
        </p:nvSpPr>
        <p:spPr/>
        <p:txBody>
          <a:bodyPr/>
          <a:lstStyle/>
          <a:p>
            <a:fld id="{1BBD5A3D-CB00-4B7C-BC78-5711AC3203AE}" type="slidenum">
              <a:rPr lang="en-US" smtClean="0"/>
              <a:pPr/>
              <a:t>95</a:t>
            </a:fld>
            <a:endParaRPr lang="en-US"/>
          </a:p>
        </p:txBody>
      </p:sp>
    </p:spTree>
    <p:extLst>
      <p:ext uri="{BB962C8B-B14F-4D97-AF65-F5344CB8AC3E}">
        <p14:creationId xmlns:p14="http://schemas.microsoft.com/office/powerpoint/2010/main" val="3608141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Security plan elements</a:t>
            </a:r>
            <a:endParaRPr lang="en-US" dirty="0">
              <a:solidFill>
                <a:schemeClr val="bg1">
                  <a:lumMod val="50000"/>
                </a:schemeClr>
              </a:solidFill>
            </a:endParaRPr>
          </a:p>
        </p:txBody>
      </p:sp>
      <p:sp>
        <p:nvSpPr>
          <p:cNvPr id="7" name="Content Placeholder 6"/>
          <p:cNvSpPr>
            <a:spLocks noGrp="1"/>
          </p:cNvSpPr>
          <p:nvPr>
            <p:ph sz="half" idx="1"/>
          </p:nvPr>
        </p:nvSpPr>
        <p:spPr/>
        <p:txBody>
          <a:bodyPr>
            <a:normAutofit fontScale="85000" lnSpcReduction="20000"/>
          </a:bodyPr>
          <a:lstStyle/>
          <a:p>
            <a:r>
              <a:rPr lang="en-US" dirty="0" smtClean="0"/>
              <a:t>Governance</a:t>
            </a:r>
          </a:p>
          <a:p>
            <a:r>
              <a:rPr lang="en-US" dirty="0" smtClean="0"/>
              <a:t>Policy</a:t>
            </a:r>
          </a:p>
          <a:p>
            <a:r>
              <a:rPr lang="en-US" dirty="0" smtClean="0"/>
              <a:t>Asset identification &amp; classification</a:t>
            </a:r>
          </a:p>
          <a:p>
            <a:r>
              <a:rPr lang="en-US" dirty="0" smtClean="0"/>
              <a:t>Risk management program</a:t>
            </a:r>
          </a:p>
          <a:p>
            <a:r>
              <a:rPr lang="en-US" dirty="0" smtClean="0"/>
              <a:t>Intelligence program</a:t>
            </a:r>
          </a:p>
          <a:p>
            <a:r>
              <a:rPr lang="en-US" dirty="0" smtClean="0"/>
              <a:t>Audit &amp; compliance program</a:t>
            </a:r>
          </a:p>
          <a:p>
            <a:r>
              <a:rPr lang="en-US" dirty="0" smtClean="0"/>
              <a:t>Incident management</a:t>
            </a:r>
          </a:p>
          <a:p>
            <a:r>
              <a:rPr lang="en-US" dirty="0" smtClean="0"/>
              <a:t>Education &amp; awareness program</a:t>
            </a:r>
          </a:p>
        </p:txBody>
      </p:sp>
      <p:sp>
        <p:nvSpPr>
          <p:cNvPr id="2" name="Content Placeholder 1"/>
          <p:cNvSpPr>
            <a:spLocks noGrp="1"/>
          </p:cNvSpPr>
          <p:nvPr>
            <p:ph sz="half" idx="2"/>
          </p:nvPr>
        </p:nvSpPr>
        <p:spPr/>
        <p:txBody>
          <a:bodyPr>
            <a:normAutofit fontScale="85000" lnSpcReduction="20000"/>
          </a:bodyPr>
          <a:lstStyle/>
          <a:p>
            <a:r>
              <a:rPr lang="en-US" dirty="0"/>
              <a:t>Technical </a:t>
            </a:r>
            <a:r>
              <a:rPr lang="en-US" dirty="0" smtClean="0"/>
              <a:t>security (systems, communication)</a:t>
            </a:r>
            <a:endParaRPr lang="en-US" dirty="0"/>
          </a:p>
          <a:p>
            <a:r>
              <a:rPr lang="en-US" dirty="0"/>
              <a:t>Access control</a:t>
            </a:r>
          </a:p>
          <a:p>
            <a:r>
              <a:rPr lang="en-US" dirty="0" smtClean="0"/>
              <a:t>Identification and Authentication</a:t>
            </a:r>
          </a:p>
          <a:p>
            <a:r>
              <a:rPr lang="en-US" dirty="0" smtClean="0"/>
              <a:t>Configuration management</a:t>
            </a:r>
          </a:p>
          <a:p>
            <a:r>
              <a:rPr lang="en-US" dirty="0" smtClean="0"/>
              <a:t>Contingency planning</a:t>
            </a:r>
          </a:p>
          <a:p>
            <a:r>
              <a:rPr lang="en-US" dirty="0" smtClean="0"/>
              <a:t>Monitoring</a:t>
            </a:r>
            <a:endParaRPr lang="en-US" dirty="0"/>
          </a:p>
          <a:p>
            <a:r>
              <a:rPr lang="en-US" dirty="0"/>
              <a:t>Physical security</a:t>
            </a:r>
          </a:p>
          <a:p>
            <a:r>
              <a:rPr lang="en-US" dirty="0"/>
              <a:t>Employees/personnel</a:t>
            </a:r>
          </a:p>
          <a:p>
            <a:r>
              <a:rPr lang="en-US" dirty="0" smtClean="0"/>
              <a:t>Forensics</a:t>
            </a:r>
          </a:p>
        </p:txBody>
      </p:sp>
      <p:sp>
        <p:nvSpPr>
          <p:cNvPr id="3" name="Slide Number Placeholder 2"/>
          <p:cNvSpPr>
            <a:spLocks noGrp="1"/>
          </p:cNvSpPr>
          <p:nvPr>
            <p:ph type="sldNum" sz="quarter" idx="12"/>
          </p:nvPr>
        </p:nvSpPr>
        <p:spPr/>
        <p:txBody>
          <a:bodyPr/>
          <a:lstStyle/>
          <a:p>
            <a:fld id="{1BBD5A3D-CB00-4B7C-BC78-5711AC3203AE}" type="slidenum">
              <a:rPr lang="en-US" smtClean="0"/>
              <a:pPr/>
              <a:t>96</a:t>
            </a:fld>
            <a:endParaRPr lang="en-US"/>
          </a:p>
        </p:txBody>
      </p:sp>
    </p:spTree>
    <p:extLst>
      <p:ext uri="{BB962C8B-B14F-4D97-AF65-F5344CB8AC3E}">
        <p14:creationId xmlns:p14="http://schemas.microsoft.com/office/powerpoint/2010/main" val="982678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r" rtl="1"/>
            <a:r>
              <a:rPr lang="he-IL" dirty="0" smtClean="0"/>
              <a:t>ת"י 7799 – ניהול אבטחת מידע</a:t>
            </a:r>
            <a:endParaRPr lang="en-US" dirty="0"/>
          </a:p>
        </p:txBody>
      </p:sp>
      <p:sp>
        <p:nvSpPr>
          <p:cNvPr id="2" name="Content Placeholder 1"/>
          <p:cNvSpPr>
            <a:spLocks noGrp="1"/>
          </p:cNvSpPr>
          <p:nvPr>
            <p:ph idx="1"/>
          </p:nvPr>
        </p:nvSpPr>
        <p:spPr/>
        <p:txBody>
          <a:bodyPr>
            <a:normAutofit fontScale="85000" lnSpcReduction="20000"/>
          </a:bodyPr>
          <a:lstStyle/>
          <a:p>
            <a:pPr algn="r" rtl="1"/>
            <a:r>
              <a:rPr lang="he-IL" dirty="0" smtClean="0"/>
              <a:t>1. קביעת מדיניות אבטחת מידע</a:t>
            </a:r>
          </a:p>
          <a:p>
            <a:pPr algn="r" rtl="1"/>
            <a:r>
              <a:rPr lang="he-IL" dirty="0" smtClean="0"/>
              <a:t>2. ארגון אבטחת מידע</a:t>
            </a:r>
          </a:p>
          <a:p>
            <a:pPr algn="r" rtl="1"/>
            <a:r>
              <a:rPr lang="he-IL" dirty="0" smtClean="0"/>
              <a:t>3. סיווג ובקרה של נכסי הארגון</a:t>
            </a:r>
          </a:p>
          <a:p>
            <a:pPr algn="r" rtl="1"/>
            <a:r>
              <a:rPr lang="he-IL" dirty="0" smtClean="0"/>
              <a:t>4. אבטחת עובדים</a:t>
            </a:r>
          </a:p>
          <a:p>
            <a:pPr algn="r" rtl="1"/>
            <a:r>
              <a:rPr lang="he-IL" dirty="0" smtClean="0"/>
              <a:t>5. אבטחה פיזית וסביבתית</a:t>
            </a:r>
          </a:p>
          <a:p>
            <a:pPr algn="r" rtl="1"/>
            <a:r>
              <a:rPr lang="he-IL" dirty="0" smtClean="0"/>
              <a:t>6. ניהול </a:t>
            </a:r>
            <a:r>
              <a:rPr lang="he-IL" dirty="0"/>
              <a:t>תקשורת </a:t>
            </a:r>
            <a:r>
              <a:rPr lang="he-IL" dirty="0" smtClean="0"/>
              <a:t>ותפעול</a:t>
            </a:r>
          </a:p>
          <a:p>
            <a:pPr algn="r" rtl="1"/>
            <a:r>
              <a:rPr lang="he-IL" dirty="0" smtClean="0"/>
              <a:t>7. בקרת גישה</a:t>
            </a:r>
          </a:p>
          <a:p>
            <a:pPr algn="r" rtl="1"/>
            <a:r>
              <a:rPr lang="he-IL" dirty="0" smtClean="0"/>
              <a:t>8. פיתוח </a:t>
            </a:r>
            <a:r>
              <a:rPr lang="he-IL" dirty="0"/>
              <a:t>ותחזוקה של מערכות</a:t>
            </a:r>
          </a:p>
          <a:p>
            <a:pPr algn="r" rtl="1"/>
            <a:r>
              <a:rPr lang="he-IL" dirty="0" smtClean="0"/>
              <a:t>9. ניהול </a:t>
            </a:r>
            <a:r>
              <a:rPr lang="he-IL" dirty="0"/>
              <a:t>המשכיות עסקית</a:t>
            </a:r>
          </a:p>
          <a:p>
            <a:pPr algn="r" rtl="1"/>
            <a:r>
              <a:rPr lang="he-IL" dirty="0" smtClean="0"/>
              <a:t>10.תאימות</a:t>
            </a:r>
            <a:endParaRPr lang="he-IL" dirty="0"/>
          </a:p>
          <a:p>
            <a:pPr algn="r" rtl="1"/>
            <a:endParaRPr lang="en-US" dirty="0"/>
          </a:p>
        </p:txBody>
      </p:sp>
      <p:sp>
        <p:nvSpPr>
          <p:cNvPr id="3" name="Slide Number Placeholder 2"/>
          <p:cNvSpPr>
            <a:spLocks noGrp="1"/>
          </p:cNvSpPr>
          <p:nvPr>
            <p:ph type="sldNum" sz="quarter" idx="12"/>
          </p:nvPr>
        </p:nvSpPr>
        <p:spPr/>
        <p:txBody>
          <a:bodyPr/>
          <a:lstStyle/>
          <a:p>
            <a:fld id="{1BBD5A3D-CB00-4B7C-BC78-5711AC3203AE}" type="slidenum">
              <a:rPr lang="en-US" smtClean="0"/>
              <a:pPr/>
              <a:t>97</a:t>
            </a:fld>
            <a:endParaRPr lang="en-US"/>
          </a:p>
        </p:txBody>
      </p:sp>
    </p:spTree>
    <p:extLst>
      <p:ext uri="{BB962C8B-B14F-4D97-AF65-F5344CB8AC3E}">
        <p14:creationId xmlns:p14="http://schemas.microsoft.com/office/powerpoint/2010/main" val="29551622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dirty="0" smtClean="0"/>
              <a:t>Security technologies used</a:t>
            </a:r>
          </a:p>
        </p:txBody>
      </p:sp>
      <p:sp>
        <p:nvSpPr>
          <p:cNvPr id="3" name="Content Placeholder 2"/>
          <p:cNvSpPr>
            <a:spLocks noGrp="1"/>
          </p:cNvSpPr>
          <p:nvPr>
            <p:ph idx="1"/>
          </p:nvPr>
        </p:nvSpPr>
        <p:spPr/>
        <p:txBody>
          <a:bodyPr/>
          <a:lstStyle/>
          <a:p>
            <a:r>
              <a:rPr lang="en-US" dirty="0" smtClean="0"/>
              <a:t>Implementing </a:t>
            </a:r>
            <a:br>
              <a:rPr lang="en-US" dirty="0" smtClean="0"/>
            </a:br>
            <a:r>
              <a:rPr lang="en-US" dirty="0" smtClean="0"/>
              <a:t>mature, low cost</a:t>
            </a:r>
            <a:br>
              <a:rPr lang="en-US" dirty="0" smtClean="0"/>
            </a:br>
            <a:r>
              <a:rPr lang="en-US" dirty="0" smtClean="0"/>
              <a:t>solutions</a:t>
            </a:r>
          </a:p>
        </p:txBody>
      </p:sp>
      <p:sp>
        <p:nvSpPr>
          <p:cNvPr id="4" name="Slide Number Placeholder 3"/>
          <p:cNvSpPr>
            <a:spLocks noGrp="1"/>
          </p:cNvSpPr>
          <p:nvPr>
            <p:ph type="sldNum" sz="quarter" idx="12"/>
          </p:nvPr>
        </p:nvSpPr>
        <p:spPr/>
        <p:txBody>
          <a:bodyPr/>
          <a:lstStyle/>
          <a:p>
            <a:fld id="{1BBD5A3D-CB00-4B7C-BC78-5711AC3203AE}" type="slidenum">
              <a:rPr lang="en-US" smtClean="0"/>
              <a:pPr/>
              <a:t>98</a:t>
            </a:fld>
            <a:endParaRPr lang="en-US"/>
          </a:p>
        </p:txBody>
      </p:sp>
      <p:pic>
        <p:nvPicPr>
          <p:cNvPr id="7" name="Picture 6" descr="f5.pdf"/>
          <p:cNvPicPr>
            <a:picLocks noChangeAspect="1"/>
          </p:cNvPicPr>
          <p:nvPr/>
        </p:nvPicPr>
        <p:blipFill rotWithShape="1">
          <a:blip r:embed="rId3"/>
          <a:srcRect l="3201" t="5455" r="3796" b="14194"/>
          <a:stretch/>
        </p:blipFill>
        <p:spPr>
          <a:xfrm>
            <a:off x="4355977" y="1340768"/>
            <a:ext cx="4788024" cy="5353372"/>
          </a:xfrm>
          <a:prstGeom prst="rect">
            <a:avLst/>
          </a:prstGeom>
          <a:solidFill>
            <a:schemeClr val="bg2">
              <a:lumMod val="20000"/>
              <a:lumOff val="80000"/>
            </a:schemeClr>
          </a:solidFill>
        </p:spPr>
      </p:pic>
    </p:spTree>
    <p:extLst>
      <p:ext uri="{BB962C8B-B14F-4D97-AF65-F5344CB8AC3E}">
        <p14:creationId xmlns:p14="http://schemas.microsoft.com/office/powerpoint/2010/main" val="36538694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drivers</a:t>
            </a:r>
            <a:endParaRPr lang="en-US" dirty="0"/>
          </a:p>
        </p:txBody>
      </p:sp>
      <p:sp>
        <p:nvSpPr>
          <p:cNvPr id="3" name="Content Placeholder 2"/>
          <p:cNvSpPr>
            <a:spLocks noGrp="1"/>
          </p:cNvSpPr>
          <p:nvPr>
            <p:ph idx="1"/>
          </p:nvPr>
        </p:nvSpPr>
        <p:spPr/>
        <p:txBody>
          <a:bodyPr>
            <a:normAutofit/>
          </a:bodyPr>
          <a:lstStyle/>
          <a:p>
            <a:r>
              <a:rPr lang="en-US" sz="2800" dirty="0"/>
              <a:t>Client requirement</a:t>
            </a:r>
          </a:p>
          <a:p>
            <a:r>
              <a:rPr lang="en-US" sz="2800" dirty="0"/>
              <a:t>Legal, regulations</a:t>
            </a:r>
          </a:p>
          <a:p>
            <a:r>
              <a:rPr lang="en-US" sz="2800" dirty="0"/>
              <a:t>Potential exposure</a:t>
            </a:r>
          </a:p>
          <a:p>
            <a:r>
              <a:rPr lang="en-US" sz="2800" dirty="0"/>
              <a:t>Common </a:t>
            </a:r>
            <a:r>
              <a:rPr lang="en-US" sz="2800" dirty="0" smtClean="0"/>
              <a:t>practice</a:t>
            </a:r>
          </a:p>
          <a:p>
            <a:endParaRPr lang="en-US" sz="2800" dirty="0"/>
          </a:p>
          <a:p>
            <a:r>
              <a:rPr lang="en-US" altLang="en-US" sz="2800" dirty="0"/>
              <a:t>Security vs. privacy</a:t>
            </a:r>
          </a:p>
          <a:p>
            <a:r>
              <a:rPr lang="en-US" altLang="en-US" sz="2800" dirty="0"/>
              <a:t>Budget</a:t>
            </a:r>
          </a:p>
          <a:p>
            <a:r>
              <a:rPr lang="en-US" altLang="en-US" sz="2800" dirty="0"/>
              <a:t>Transparency</a:t>
            </a:r>
            <a:endParaRPr lang="en-US" sz="2800" dirty="0"/>
          </a:p>
        </p:txBody>
      </p:sp>
      <p:pic>
        <p:nvPicPr>
          <p:cNvPr id="5" name="Picture 2"/>
          <p:cNvPicPr>
            <a:picLocks noChangeAspect="1" noChangeArrowheads="1"/>
          </p:cNvPicPr>
          <p:nvPr/>
        </p:nvPicPr>
        <p:blipFill>
          <a:blip r:embed="rId2" cstate="print"/>
          <a:srcRect/>
          <a:stretch>
            <a:fillRect/>
          </a:stretch>
        </p:blipFill>
        <p:spPr bwMode="auto">
          <a:xfrm>
            <a:off x="4386884" y="1509498"/>
            <a:ext cx="4735432" cy="4552293"/>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fld id="{1BBD5A3D-CB00-4B7C-BC78-5711AC3203AE}" type="slidenum">
              <a:rPr lang="en-US" smtClean="0"/>
              <a:pPr/>
              <a:t>99</a:t>
            </a:fld>
            <a:endParaRPr lang="en-US"/>
          </a:p>
        </p:txBody>
      </p:sp>
    </p:spTree>
    <p:extLst>
      <p:ext uri="{BB962C8B-B14F-4D97-AF65-F5344CB8AC3E}">
        <p14:creationId xmlns:p14="http://schemas.microsoft.com/office/powerpoint/2010/main" val="1879351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VCT_STH" val="Tru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ODbUargmwU.sqMXVS2kSZg"/>
</p:tagLst>
</file>

<file path=ppt/theme/theme1.xml><?xml version="1.0" encoding="utf-8"?>
<a:theme xmlns:a="http://schemas.openxmlformats.org/drawingml/2006/main" name="ערכת נושא של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Apothecary</Template>
  <TotalTime>0</TotalTime>
  <Words>9508</Words>
  <Application>Microsoft Office PowerPoint</Application>
  <PresentationFormat>On-screen Show (4:3)</PresentationFormat>
  <Paragraphs>1074</Paragraphs>
  <Slides>117</Slides>
  <Notes>34</Notes>
  <HiddenSlides>0</HiddenSlides>
  <MMClips>1</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117</vt:i4>
      </vt:variant>
    </vt:vector>
  </HeadingPairs>
  <TitlesOfParts>
    <vt:vector size="130" baseType="lpstr">
      <vt:lpstr>Arial</vt:lpstr>
      <vt:lpstr>Arial Unicode MS</vt:lpstr>
      <vt:lpstr>ArialMT</vt:lpstr>
      <vt:lpstr>Bodoni MT</vt:lpstr>
      <vt:lpstr>Calibri</vt:lpstr>
      <vt:lpstr>Comic Sans MS</vt:lpstr>
      <vt:lpstr>Tele-GroteskFet</vt:lpstr>
      <vt:lpstr>Tele-GroteskNor</vt:lpstr>
      <vt:lpstr>Times</vt:lpstr>
      <vt:lpstr>Times New Roman</vt:lpstr>
      <vt:lpstr>Wingdings</vt:lpstr>
      <vt:lpstr>ערכת נושא של Office</vt:lpstr>
      <vt:lpstr>think-cell Slide</vt:lpstr>
      <vt:lpstr>Computer &amp; Information Security (372-1-460-1)  Introduction</vt:lpstr>
      <vt:lpstr>Syllabus</vt:lpstr>
      <vt:lpstr>Syllabus</vt:lpstr>
      <vt:lpstr>Syllabus</vt:lpstr>
      <vt:lpstr>Course goals</vt:lpstr>
      <vt:lpstr>Course positioning</vt:lpstr>
      <vt:lpstr>Ethics</vt:lpstr>
      <vt:lpstr>Computer &amp; information security</vt:lpstr>
      <vt:lpstr>Cyber security</vt:lpstr>
      <vt:lpstr>Everything is connected…</vt:lpstr>
      <vt:lpstr>Everything is connected…</vt:lpstr>
      <vt:lpstr>Everything is connected…</vt:lpstr>
      <vt:lpstr>PowerPoint Presentation</vt:lpstr>
      <vt:lpstr>What are the threats…</vt:lpstr>
      <vt:lpstr>Some more examples…</vt:lpstr>
      <vt:lpstr>Cyber attacks and critical infrastructure</vt:lpstr>
      <vt:lpstr>Project ‘Aurora’ (2007)</vt:lpstr>
      <vt:lpstr>SCADA Networks</vt:lpstr>
      <vt:lpstr>9-1-1 system DDoS blackout</vt:lpstr>
      <vt:lpstr>Find the difference…</vt:lpstr>
      <vt:lpstr>Find the difference…</vt:lpstr>
      <vt:lpstr>Today’s battlefield</vt:lpstr>
      <vt:lpstr>Advanced persistence threat (APT)</vt:lpstr>
      <vt:lpstr>An Observation from the Bible</vt:lpstr>
      <vt:lpstr>What’s wrong with that picture?</vt:lpstr>
      <vt:lpstr>Evaluation Testbed (PoC)</vt:lpstr>
      <vt:lpstr>Attacks on avionic systems – becoming a real threat…</vt:lpstr>
      <vt:lpstr>Attacks on cars</vt:lpstr>
      <vt:lpstr>Automobile Example</vt:lpstr>
      <vt:lpstr>Autonomous cars</vt:lpstr>
      <vt:lpstr>Autonomous cars</vt:lpstr>
      <vt:lpstr>PowerPoint Presentation</vt:lpstr>
      <vt:lpstr>PowerPoint Presentation</vt:lpstr>
      <vt:lpstr>Ransomware</vt:lpstr>
      <vt:lpstr>Everything is smart</vt:lpstr>
      <vt:lpstr>Internet of Things</vt:lpstr>
      <vt:lpstr>Internet of Things</vt:lpstr>
      <vt:lpstr>Our future bathroom?</vt:lpstr>
      <vt:lpstr>Smart things?</vt:lpstr>
      <vt:lpstr>Illustration - iRobot</vt:lpstr>
      <vt:lpstr>Medical domain…</vt:lpstr>
      <vt:lpstr>Smartphones</vt:lpstr>
      <vt:lpstr>Some more examples…Data leakage</vt:lpstr>
      <vt:lpstr>Sony attack, 2014</vt:lpstr>
      <vt:lpstr>Ashley Madison, 2015</vt:lpstr>
      <vt:lpstr>Hacking Team, 2015</vt:lpstr>
      <vt:lpstr>T-Mobile US, 2015</vt:lpstr>
      <vt:lpstr>PowerPoint Presentation</vt:lpstr>
      <vt:lpstr>Supply-chain attack</vt:lpstr>
      <vt:lpstr>Supply-chain attack</vt:lpstr>
      <vt:lpstr>After-market devices (WOOT 2018)</vt:lpstr>
      <vt:lpstr>After-market devices</vt:lpstr>
      <vt:lpstr>IoT Botnets</vt:lpstr>
      <vt:lpstr>PowerPoint Presentation</vt:lpstr>
      <vt:lpstr>Bridging the air-gap</vt:lpstr>
      <vt:lpstr>PowerPoint Presentation</vt:lpstr>
      <vt:lpstr>Adversarial learning</vt:lpstr>
      <vt:lpstr>Academic research on AL</vt:lpstr>
      <vt:lpstr>Spam detection system</vt:lpstr>
      <vt:lpstr>Adversarial traffic signs Robust Physical-World Attacks on Deep Learning Visual Classification</vt:lpstr>
      <vt:lpstr>Handwrite recognition system</vt:lpstr>
      <vt:lpstr>PowerPoint Presentation</vt:lpstr>
      <vt:lpstr>Generic Black-Box Attack Against API-Calls Based Malware Classifiers</vt:lpstr>
      <vt:lpstr>Detecting malware by analyzing system calls</vt:lpstr>
      <vt:lpstr>Classifiers performance</vt:lpstr>
      <vt:lpstr>Attack effectiveness</vt:lpstr>
      <vt:lpstr>GADGET: Generative Api aDversarial Generic Example by Transferability framework</vt:lpstr>
      <vt:lpstr>Cyber crime</vt:lpstr>
      <vt:lpstr>Computer &amp; information security</vt:lpstr>
      <vt:lpstr>False assumptions</vt:lpstr>
      <vt:lpstr>Computer &amp; information security</vt:lpstr>
      <vt:lpstr>Why is it so difficult ?</vt:lpstr>
      <vt:lpstr>Why is it so difficult ? Challenges</vt:lpstr>
      <vt:lpstr>Why is it so difficult ? Challenges</vt:lpstr>
      <vt:lpstr>Why is it so difficult ? Challenges</vt:lpstr>
      <vt:lpstr>Security trends</vt:lpstr>
      <vt:lpstr>And more…</vt:lpstr>
      <vt:lpstr>Security trends</vt:lpstr>
      <vt:lpstr>Darknet services or, Malware as a Service</vt:lpstr>
      <vt:lpstr>PowerPoint Presentation</vt:lpstr>
      <vt:lpstr>Computer &amp; information security</vt:lpstr>
      <vt:lpstr>The AIC triad</vt:lpstr>
      <vt:lpstr>Concepts and relationships</vt:lpstr>
      <vt:lpstr>Terminology</vt:lpstr>
      <vt:lpstr>Security taxonomy</vt:lpstr>
      <vt:lpstr>Vulnerabilities, threats and attacks</vt:lpstr>
      <vt:lpstr>Threats and consequences</vt:lpstr>
      <vt:lpstr>Threats and consequences</vt:lpstr>
      <vt:lpstr>Scope of Computer Security</vt:lpstr>
      <vt:lpstr>Countermeasures</vt:lpstr>
      <vt:lpstr>Examples of threats</vt:lpstr>
      <vt:lpstr>Passive and Active Attacks</vt:lpstr>
      <vt:lpstr>Who are the bad guys?</vt:lpstr>
      <vt:lpstr>Goals of information security</vt:lpstr>
      <vt:lpstr>Computer security strategy – how do we get it done?</vt:lpstr>
      <vt:lpstr>Security plan elements</vt:lpstr>
      <vt:lpstr>ת"י 7799 – ניהול אבטחת מידע</vt:lpstr>
      <vt:lpstr>Security technologies used</vt:lpstr>
      <vt:lpstr>Key drivers</vt:lpstr>
      <vt:lpstr>Who is responsible for security</vt:lpstr>
      <vt:lpstr>Who is responsible for security</vt:lpstr>
      <vt:lpstr>Role of security in today’s world</vt:lpstr>
      <vt:lpstr>Role of security in today’s world</vt:lpstr>
      <vt:lpstr>Designing a security system </vt:lpstr>
      <vt:lpstr>Types of security controls and solutions</vt:lpstr>
      <vt:lpstr>Categories</vt:lpstr>
      <vt:lpstr>Security services</vt:lpstr>
      <vt:lpstr>Security services</vt:lpstr>
      <vt:lpstr>Security services</vt:lpstr>
      <vt:lpstr>Security services</vt:lpstr>
      <vt:lpstr>Assurance and Evaluation</vt:lpstr>
      <vt:lpstr>Social engineering</vt:lpstr>
      <vt:lpstr>80%-95% of the attacks exploits human vulnerabilities</vt:lpstr>
      <vt:lpstr>Social engineering</vt:lpstr>
      <vt:lpstr>Social engineering - types</vt:lpstr>
      <vt:lpstr>Checkpoint analysis of Gooligan: 1m Google accounts compromised (30/11/16)</vt:lpstr>
      <vt:lpstr>Information security An on going process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2016-03-16T08:43:34Z</dcterms:created>
  <dcterms:modified xsi:type="dcterms:W3CDTF">2019-02-25T13:58:56Z</dcterms:modified>
</cp:coreProperties>
</file>